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5C7FD3-7B5D-4350-B157-7BE4477EE74E}">
  <a:tblStyle styleId="{E65C7FD3-7B5D-4350-B157-7BE4477EE7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3" Type="http://schemas.openxmlformats.org/officeDocument/2006/relationships/slide" Target="slides/slide5.xml"/><Relationship Id="rId18" Type="http://schemas.openxmlformats.org/officeDocument/2006/relationships/slide" Target="slides/slide10.xml"/><Relationship Id="rId21" Type="http://schemas.openxmlformats.org/officeDocument/2006/relationships/slide" Target="slides/slide13.xml"/><Relationship Id="rId3" Type="http://schemas.openxmlformats.org/officeDocument/2006/relationships/presProps" Target="presProps.xml"/><Relationship Id="rId34" Type="http://schemas.openxmlformats.org/officeDocument/2006/relationships/customXml" Target="../customXml/item1.xml"/><Relationship Id="rId25" Type="http://schemas.openxmlformats.org/officeDocument/2006/relationships/slide" Target="slides/slide17.xml"/><Relationship Id="rId7" Type="http://schemas.openxmlformats.org/officeDocument/2006/relationships/slideMaster" Target="slideMasters/slideMaster3.xml"/><Relationship Id="rId33" Type="http://schemas.openxmlformats.org/officeDocument/2006/relationships/font" Target="fonts/CenturyGothic-boldItalic.fntdata"/><Relationship Id="rId12" Type="http://schemas.openxmlformats.org/officeDocument/2006/relationships/slide" Target="slides/slide4.xml"/><Relationship Id="rId17" Type="http://schemas.openxmlformats.org/officeDocument/2006/relationships/slide" Target="slides/slide9.xml"/><Relationship Id="rId20" Type="http://schemas.openxmlformats.org/officeDocument/2006/relationships/slide" Target="slides/slide12.xml"/><Relationship Id="rId2" Type="http://schemas.openxmlformats.org/officeDocument/2006/relationships/viewProps" Target="viewProps.xml"/><Relationship Id="rId29" Type="http://schemas.openxmlformats.org/officeDocument/2006/relationships/slide" Target="slides/slide21.xml"/><Relationship Id="rId16" Type="http://schemas.openxmlformats.org/officeDocument/2006/relationships/slide" Target="slides/slide8.xml"/><Relationship Id="rId24" Type="http://schemas.openxmlformats.org/officeDocument/2006/relationships/slide" Target="slides/slide16.xml"/><Relationship Id="rId1" Type="http://schemas.openxmlformats.org/officeDocument/2006/relationships/theme" Target="theme/theme3.xml"/><Relationship Id="rId6" Type="http://schemas.openxmlformats.org/officeDocument/2006/relationships/slideMaster" Target="slideMasters/slideMaster2.xml"/><Relationship Id="rId11" Type="http://schemas.openxmlformats.org/officeDocument/2006/relationships/slide" Target="slides/slide3.xml"/><Relationship Id="rId32" Type="http://schemas.openxmlformats.org/officeDocument/2006/relationships/font" Target="fonts/CenturyGothic-italic.fntdata"/><Relationship Id="rId23" Type="http://schemas.openxmlformats.org/officeDocument/2006/relationships/slide" Target="slides/slide15.xml"/><Relationship Id="rId28" Type="http://schemas.openxmlformats.org/officeDocument/2006/relationships/slide" Target="slides/slide20.xml"/><Relationship Id="rId5" Type="http://schemas.openxmlformats.org/officeDocument/2006/relationships/slideMaster" Target="slideMasters/slideMaster1.xml"/><Relationship Id="rId15" Type="http://schemas.openxmlformats.org/officeDocument/2006/relationships/slide" Target="slides/slide7.xml"/><Relationship Id="rId36" Type="http://schemas.openxmlformats.org/officeDocument/2006/relationships/customXml" Target="../customXml/item3.xml"/><Relationship Id="rId31" Type="http://schemas.openxmlformats.org/officeDocument/2006/relationships/font" Target="fonts/CenturyGothic-bold.fntdata"/><Relationship Id="rId10" Type="http://schemas.openxmlformats.org/officeDocument/2006/relationships/slide" Target="slides/slide2.xml"/><Relationship Id="rId19" Type="http://schemas.openxmlformats.org/officeDocument/2006/relationships/slide" Target="slides/slide11.xml"/><Relationship Id="rId22" Type="http://schemas.openxmlformats.org/officeDocument/2006/relationships/slide" Target="slides/slide14.xml"/><Relationship Id="rId4" Type="http://schemas.openxmlformats.org/officeDocument/2006/relationships/tableStyles" Target="tableStyles.xml"/><Relationship Id="rId9" Type="http://schemas.openxmlformats.org/officeDocument/2006/relationships/slide" Target="slides/slide1.xml"/><Relationship Id="rId27" Type="http://schemas.openxmlformats.org/officeDocument/2006/relationships/slide" Target="slides/slide19.xml"/><Relationship Id="rId30" Type="http://schemas.openxmlformats.org/officeDocument/2006/relationships/font" Target="fonts/CenturyGothic-regular.fntdata"/><Relationship Id="rId14" Type="http://schemas.openxmlformats.org/officeDocument/2006/relationships/slide" Target="slides/slide6.xml"/><Relationship Id="rId35" Type="http://schemas.openxmlformats.org/officeDocument/2006/relationships/customXml" Target="../customXml/item2.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e5c105c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e5c105c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3f479fd5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3f479fd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3f479fd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3f479fd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3f479fd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3f479fd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3f479fd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3f479fd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afd34ee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afd34ee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e5c105c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e5c105c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41dd347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41dd347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e5c105c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e5c105c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e5c105c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e5c105ce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3f8bd1c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3f8bd1c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e5c105c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e5c105c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Please include tasks/questions here rather than just referring to a worksheet. This will save on photocopying and facilitate sharing with other schools.</a:t>
            </a:r>
            <a:endParaRPr/>
          </a:p>
          <a:p>
            <a:pPr indent="0" lvl="0" marL="0" rtl="0" algn="l">
              <a:lnSpc>
                <a:spcPct val="115000"/>
              </a:lnSpc>
              <a:spcBef>
                <a:spcPts val="0"/>
              </a:spcBef>
              <a:spcAft>
                <a:spcPts val="0"/>
              </a:spcAft>
              <a:buNone/>
            </a:pPr>
            <a:r>
              <a:rPr lang="en-GB"/>
              <a:t>Try and build tasks/questions which escalate through Bloom’s Taxonomy. This will help with differentiation.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e5c105ce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e5c105ce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36a71ac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36a71ac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36a71ac8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6a71ac8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41a53a11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41a53a1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41a53a1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41a53a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41a53a1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41a53a1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e5c105ce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e5c105ce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e5c105c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e5c105c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b="1" lang="en-GB">
                <a:solidFill>
                  <a:schemeClr val="dk1"/>
                </a:solidFill>
              </a:rPr>
              <a:t>concepts </a:t>
            </a:r>
            <a:r>
              <a:rPr lang="en-GB">
                <a:solidFill>
                  <a:schemeClr val="dk1"/>
                </a:solidFill>
              </a:rPr>
              <a:t>(nouns, big ideas), </a:t>
            </a:r>
            <a:r>
              <a:rPr b="1" lang="en-GB">
                <a:solidFill>
                  <a:schemeClr val="dk1"/>
                </a:solidFill>
              </a:rPr>
              <a:t>skills </a:t>
            </a:r>
            <a:r>
              <a:rPr lang="en-GB">
                <a:solidFill>
                  <a:schemeClr val="dk1"/>
                </a:solidFill>
              </a:rPr>
              <a:t>(verbs, measurable behaviours) and sometimes </a:t>
            </a:r>
            <a:r>
              <a:rPr b="1" lang="en-GB">
                <a:solidFill>
                  <a:schemeClr val="dk1"/>
                </a:solidFill>
              </a:rPr>
              <a:t>context </a:t>
            </a:r>
            <a:r>
              <a:rPr lang="en-GB">
                <a:solidFill>
                  <a:schemeClr val="dk1"/>
                </a:solidFill>
              </a:rPr>
              <a:t>(restricting or targeting conditions).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b="1" lang="en-GB">
                <a:solidFill>
                  <a:schemeClr val="dk1"/>
                </a:solidFill>
              </a:rPr>
              <a:t>describe</a:t>
            </a:r>
            <a:r>
              <a:rPr lang="en-GB">
                <a:solidFill>
                  <a:schemeClr val="dk1"/>
                </a:solidFill>
              </a:rPr>
              <a:t> the concept of </a:t>
            </a:r>
            <a:r>
              <a:rPr b="1" lang="en-GB">
                <a:solidFill>
                  <a:schemeClr val="dk1"/>
                </a:solidFill>
              </a:rPr>
              <a:t>density </a:t>
            </a:r>
            <a:r>
              <a:rPr lang="en-GB">
                <a:solidFill>
                  <a:schemeClr val="dk1"/>
                </a:solidFill>
              </a:rPr>
              <a:t>and apply it to </a:t>
            </a:r>
            <a:r>
              <a:rPr b="1" lang="en-GB">
                <a:solidFill>
                  <a:schemeClr val="dk1"/>
                </a:solidFill>
              </a:rPr>
              <a:t>floating and sinking.</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59" name="Shape 59"/>
        <p:cNvGrpSpPr/>
        <p:nvPr/>
      </p:nvGrpSpPr>
      <p:grpSpPr>
        <a:xfrm>
          <a:off x="0" y="0"/>
          <a:ext cx="0" cy="0"/>
          <a:chOff x="0" y="0"/>
          <a:chExt cx="0" cy="0"/>
        </a:xfrm>
      </p:grpSpPr>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11"/>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62" name="Google Shape;62;p1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4" name="Google Shape;64;p11"/>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0" name="Shape 70"/>
        <p:cNvGrpSpPr/>
        <p:nvPr/>
      </p:nvGrpSpPr>
      <p:grpSpPr>
        <a:xfrm>
          <a:off x="0" y="0"/>
          <a:ext cx="0" cy="0"/>
          <a:chOff x="0" y="0"/>
          <a:chExt cx="0" cy="0"/>
        </a:xfrm>
      </p:grpSpPr>
      <p:sp>
        <p:nvSpPr>
          <p:cNvPr id="71" name="Google Shape;7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4" name="Google Shape;74;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5" name="Google Shape;75;p13"/>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w">
  <p:cSld name="CUSTOM_1">
    <p:spTree>
      <p:nvGrpSpPr>
        <p:cNvPr id="76" name="Shape 76"/>
        <p:cNvGrpSpPr/>
        <p:nvPr/>
      </p:nvGrpSpPr>
      <p:grpSpPr>
        <a:xfrm>
          <a:off x="0" y="0"/>
          <a:ext cx="0" cy="0"/>
          <a:chOff x="0" y="0"/>
          <a:chExt cx="0" cy="0"/>
        </a:xfrm>
      </p:grpSpPr>
      <p:sp>
        <p:nvSpPr>
          <p:cNvPr id="77" name="Google Shape;77;p14"/>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
        <p:nvSpPr>
          <p:cNvPr id="78" name="Google Shape;78;p14"/>
          <p:cNvSpPr txBox="1"/>
          <p:nvPr/>
        </p:nvSpPr>
        <p:spPr>
          <a:xfrm rot="-5400000">
            <a:off x="-352325" y="2399550"/>
            <a:ext cx="1154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DO NOW</a:t>
            </a:r>
            <a:endParaRPr sz="1600">
              <a:solidFill>
                <a:srgbClr val="0B5394"/>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mpt Boxes">
  <p:cSld name="CUSTOM">
    <p:spTree>
      <p:nvGrpSpPr>
        <p:cNvPr id="79" name="Shape 79"/>
        <p:cNvGrpSpPr/>
        <p:nvPr/>
      </p:nvGrpSpPr>
      <p:grpSpPr>
        <a:xfrm>
          <a:off x="0" y="0"/>
          <a:ext cx="0" cy="0"/>
          <a:chOff x="0" y="0"/>
          <a:chExt cx="0" cy="0"/>
        </a:xfrm>
      </p:grpSpPr>
      <p:sp>
        <p:nvSpPr>
          <p:cNvPr id="80" name="Google Shape;80;p15"/>
          <p:cNvSpPr txBox="1"/>
          <p:nvPr/>
        </p:nvSpPr>
        <p:spPr>
          <a:xfrm rot="-5400000">
            <a:off x="-636425" y="2399550"/>
            <a:ext cx="17226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81" name="Google Shape;81;p15"/>
          <p:cNvSpPr txBox="1"/>
          <p:nvPr>
            <p:ph idx="1" type="body"/>
          </p:nvPr>
        </p:nvSpPr>
        <p:spPr>
          <a:xfrm>
            <a:off x="586550" y="547850"/>
            <a:ext cx="7986000" cy="2661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82" name="Shape 82"/>
        <p:cNvGrpSpPr/>
        <p:nvPr/>
      </p:nvGrpSpPr>
      <p:grpSpPr>
        <a:xfrm>
          <a:off x="0" y="0"/>
          <a:ext cx="0" cy="0"/>
          <a:chOff x="0" y="0"/>
          <a:chExt cx="0" cy="0"/>
        </a:xfrm>
      </p:grpSpPr>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6"/>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5" name="Google Shape;85;p16"/>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86" name="Shape 86"/>
        <p:cNvGrpSpPr/>
        <p:nvPr/>
      </p:nvGrpSpPr>
      <p:grpSpPr>
        <a:xfrm>
          <a:off x="0" y="0"/>
          <a:ext cx="0" cy="0"/>
          <a:chOff x="0" y="0"/>
          <a:chExt cx="0" cy="0"/>
        </a:xfrm>
      </p:grpSpPr>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17"/>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9" name="Google Shape;89;p17"/>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7"/>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92" name="Google Shape;92;p17"/>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93" name="Shape 93"/>
        <p:cNvGrpSpPr/>
        <p:nvPr/>
      </p:nvGrpSpPr>
      <p:grpSpPr>
        <a:xfrm>
          <a:off x="0" y="0"/>
          <a:ext cx="0" cy="0"/>
          <a:chOff x="0" y="0"/>
          <a:chExt cx="0" cy="0"/>
        </a:xfrm>
      </p:grpSpPr>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8"/>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6" name="Google Shape;96;p1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8" name="Google Shape;98;p18"/>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99" name="Shape 99"/>
        <p:cNvGrpSpPr/>
        <p:nvPr/>
      </p:nvGrpSpPr>
      <p:grpSpPr>
        <a:xfrm>
          <a:off x="0" y="0"/>
          <a:ext cx="0" cy="0"/>
          <a:chOff x="0" y="0"/>
          <a:chExt cx="0" cy="0"/>
        </a:xfrm>
      </p:grpSpPr>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19"/>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02" name="Google Shape;102;p1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4" name="Google Shape;104;p19"/>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105" name="Shape 105"/>
        <p:cNvGrpSpPr/>
        <p:nvPr/>
      </p:nvGrpSpPr>
      <p:grpSpPr>
        <a:xfrm>
          <a:off x="0" y="0"/>
          <a:ext cx="0" cy="0"/>
          <a:chOff x="0" y="0"/>
          <a:chExt cx="0" cy="0"/>
        </a:xfrm>
      </p:grpSpPr>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7" name="Google Shape;107;p20"/>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8" name="Google Shape;108;p2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0" name="Google Shape;110;p20"/>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111" name="Shape 111"/>
        <p:cNvGrpSpPr/>
        <p:nvPr/>
      </p:nvGrpSpPr>
      <p:grpSpPr>
        <a:xfrm>
          <a:off x="0" y="0"/>
          <a:ext cx="0" cy="0"/>
          <a:chOff x="0" y="0"/>
          <a:chExt cx="0" cy="0"/>
        </a:xfrm>
      </p:grpSpPr>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21"/>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14" name="Google Shape;114;p2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6" name="Google Shape;116;p21"/>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mpt Boxes">
  <p:cSld name="CUSTOM">
    <p:spTree>
      <p:nvGrpSpPr>
        <p:cNvPr id="15" name="Shape 15"/>
        <p:cNvGrpSpPr/>
        <p:nvPr/>
      </p:nvGrpSpPr>
      <p:grpSpPr>
        <a:xfrm>
          <a:off x="0" y="0"/>
          <a:ext cx="0" cy="0"/>
          <a:chOff x="0" y="0"/>
          <a:chExt cx="0" cy="0"/>
        </a:xfrm>
      </p:grpSpPr>
      <p:sp>
        <p:nvSpPr>
          <p:cNvPr id="16" name="Google Shape;16;p3"/>
          <p:cNvSpPr txBox="1"/>
          <p:nvPr/>
        </p:nvSpPr>
        <p:spPr>
          <a:xfrm rot="-5400000">
            <a:off x="-636425" y="2399550"/>
            <a:ext cx="17226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7" name="Google Shape;17;p3"/>
          <p:cNvSpPr txBox="1"/>
          <p:nvPr>
            <p:ph idx="1" type="body"/>
          </p:nvPr>
        </p:nvSpPr>
        <p:spPr>
          <a:xfrm>
            <a:off x="586550" y="547850"/>
            <a:ext cx="7986000" cy="266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117" name="Shape 117"/>
        <p:cNvGrpSpPr/>
        <p:nvPr/>
      </p:nvGrpSpPr>
      <p:grpSpPr>
        <a:xfrm>
          <a:off x="0" y="0"/>
          <a:ext cx="0" cy="0"/>
          <a:chOff x="0" y="0"/>
          <a:chExt cx="0" cy="0"/>
        </a:xfrm>
      </p:grpSpPr>
      <p:sp>
        <p:nvSpPr>
          <p:cNvPr id="118" name="Google Shape;11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9" name="Google Shape;119;p22"/>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20" name="Google Shape;120;p22"/>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2" name="Google Shape;122;p22"/>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123" name="Shape 123"/>
        <p:cNvGrpSpPr/>
        <p:nvPr/>
      </p:nvGrpSpPr>
      <p:grpSpPr>
        <a:xfrm>
          <a:off x="0" y="0"/>
          <a:ext cx="0" cy="0"/>
          <a:chOff x="0" y="0"/>
          <a:chExt cx="0" cy="0"/>
        </a:xfrm>
      </p:grpSpPr>
      <p:sp>
        <p:nvSpPr>
          <p:cNvPr id="124" name="Google Shape;12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23"/>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6" name="Google Shape;126;p23"/>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8" name="Google Shape;128;p23"/>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 name="Google Shape;136;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38" name="Google Shape;138;p25"/>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39" name="Google Shape;139;p25"/>
          <p:cNvSpPr txBox="1"/>
          <p:nvPr/>
        </p:nvSpPr>
        <p:spPr>
          <a:xfrm>
            <a:off x="191000" y="4663075"/>
            <a:ext cx="257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140" name="Shape 140"/>
        <p:cNvGrpSpPr/>
        <p:nvPr/>
      </p:nvGrpSpPr>
      <p:grpSpPr>
        <a:xfrm>
          <a:off x="0" y="0"/>
          <a:ext cx="0" cy="0"/>
          <a:chOff x="0" y="0"/>
          <a:chExt cx="0" cy="0"/>
        </a:xfrm>
      </p:grpSpPr>
      <p:sp>
        <p:nvSpPr>
          <p:cNvPr id="141" name="Google Shape;14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2" name="Google Shape;142;p26"/>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143" name="Google Shape;143;p26"/>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144" name="Shape 144"/>
        <p:cNvGrpSpPr/>
        <p:nvPr/>
      </p:nvGrpSpPr>
      <p:grpSpPr>
        <a:xfrm>
          <a:off x="0" y="0"/>
          <a:ext cx="0" cy="0"/>
          <a:chOff x="0" y="0"/>
          <a:chExt cx="0" cy="0"/>
        </a:xfrm>
      </p:grpSpPr>
      <p:sp>
        <p:nvSpPr>
          <p:cNvPr id="145" name="Google Shape;14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27"/>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147" name="Google Shape;147;p27"/>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7"/>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150" name="Google Shape;150;p27"/>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151" name="Shape 151"/>
        <p:cNvGrpSpPr/>
        <p:nvPr/>
      </p:nvGrpSpPr>
      <p:grpSpPr>
        <a:xfrm>
          <a:off x="0" y="0"/>
          <a:ext cx="0" cy="0"/>
          <a:chOff x="0" y="0"/>
          <a:chExt cx="0" cy="0"/>
        </a:xfrm>
      </p:grpSpPr>
      <p:sp>
        <p:nvSpPr>
          <p:cNvPr id="152" name="Google Shape;15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3" name="Google Shape;153;p28"/>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154" name="Google Shape;154;p2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6" name="Google Shape;156;p28"/>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157" name="Shape 157"/>
        <p:cNvGrpSpPr/>
        <p:nvPr/>
      </p:nvGrpSpPr>
      <p:grpSpPr>
        <a:xfrm>
          <a:off x="0" y="0"/>
          <a:ext cx="0" cy="0"/>
          <a:chOff x="0" y="0"/>
          <a:chExt cx="0" cy="0"/>
        </a:xfrm>
      </p:grpSpPr>
      <p:sp>
        <p:nvSpPr>
          <p:cNvPr id="158" name="Google Shape;15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29"/>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160" name="Google Shape;160;p2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2" name="Google Shape;162;p29"/>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163" name="Shape 163"/>
        <p:cNvGrpSpPr/>
        <p:nvPr/>
      </p:nvGrpSpPr>
      <p:grpSpPr>
        <a:xfrm>
          <a:off x="0" y="0"/>
          <a:ext cx="0" cy="0"/>
          <a:chOff x="0" y="0"/>
          <a:chExt cx="0" cy="0"/>
        </a:xfrm>
      </p:grpSpPr>
      <p:sp>
        <p:nvSpPr>
          <p:cNvPr id="164" name="Google Shape;16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5" name="Google Shape;165;p30"/>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66" name="Google Shape;166;p3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8" name="Google Shape;168;p30"/>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169" name="Shape 169"/>
        <p:cNvGrpSpPr/>
        <p:nvPr/>
      </p:nvGrpSpPr>
      <p:grpSpPr>
        <a:xfrm>
          <a:off x="0" y="0"/>
          <a:ext cx="0" cy="0"/>
          <a:chOff x="0" y="0"/>
          <a:chExt cx="0" cy="0"/>
        </a:xfrm>
      </p:grpSpPr>
      <p:sp>
        <p:nvSpPr>
          <p:cNvPr id="170" name="Google Shape;17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1" name="Google Shape;171;p31"/>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72" name="Google Shape;172;p31"/>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4" name="Google Shape;174;p31"/>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7" name="Google Shape;177;p32"/>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78" name="Google Shape;178;p32"/>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0" name="Google Shape;180;p32"/>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ily Review" type="blank">
  <p:cSld name="BLANK">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 name="Google Shape;20;p4"/>
          <p:cNvSpPr txBox="1"/>
          <p:nvPr/>
        </p:nvSpPr>
        <p:spPr>
          <a:xfrm rot="-5400000">
            <a:off x="-569675" y="2399550"/>
            <a:ext cx="15891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1" name="Google Shape;21;p4"/>
          <p:cNvSpPr txBox="1"/>
          <p:nvPr>
            <p:ph idx="1" type="body"/>
          </p:nvPr>
        </p:nvSpPr>
        <p:spPr>
          <a:xfrm>
            <a:off x="709450" y="566200"/>
            <a:ext cx="5123100" cy="4097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pendent Practice">
  <p:cSld name="BLANK_1_1_1_1_1_1_1">
    <p:spTree>
      <p:nvGrpSpPr>
        <p:cNvPr id="181" name="Shape 181"/>
        <p:cNvGrpSpPr/>
        <p:nvPr/>
      </p:nvGrpSpPr>
      <p:grpSpPr>
        <a:xfrm>
          <a:off x="0" y="0"/>
          <a:ext cx="0" cy="0"/>
          <a:chOff x="0" y="0"/>
          <a:chExt cx="0" cy="0"/>
        </a:xfrm>
      </p:grpSpPr>
      <p:sp>
        <p:nvSpPr>
          <p:cNvPr id="182" name="Google Shape;18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3" name="Google Shape;183;p33"/>
          <p:cNvSpPr txBox="1"/>
          <p:nvPr/>
        </p:nvSpPr>
        <p:spPr>
          <a:xfrm rot="-5400000">
            <a:off x="-1128800" y="2670800"/>
            <a:ext cx="26937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84" name="Google Shape;184;p33"/>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6" name="Google Shape;186;p33"/>
          <p:cNvSpPr txBox="1"/>
          <p:nvPr>
            <p:ph idx="2" type="body"/>
          </p:nvPr>
        </p:nvSpPr>
        <p:spPr>
          <a:xfrm>
            <a:off x="552550" y="1937350"/>
            <a:ext cx="6173700" cy="298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 and Success Criteria">
  <p:cSld name="BLANK_1">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5"/>
          <p:cNvSpPr txBox="1"/>
          <p:nvPr/>
        </p:nvSpPr>
        <p:spPr>
          <a:xfrm rot="-5400000">
            <a:off x="-929500" y="1209150"/>
            <a:ext cx="2298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5" name="Google Shape;25;p5"/>
          <p:cNvSpPr/>
          <p:nvPr/>
        </p:nvSpPr>
        <p:spPr>
          <a:xfrm>
            <a:off x="395650" y="231900"/>
            <a:ext cx="6419100" cy="2305800"/>
          </a:xfrm>
          <a:prstGeom prst="homePlate">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532075" y="477525"/>
            <a:ext cx="5061600" cy="1835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7" name="Google Shape;27;p5"/>
          <p:cNvSpPr txBox="1"/>
          <p:nvPr/>
        </p:nvSpPr>
        <p:spPr>
          <a:xfrm rot="-5400000">
            <a:off x="-790750" y="3730950"/>
            <a:ext cx="2021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8" name="Google Shape;28;p5"/>
          <p:cNvSpPr txBox="1"/>
          <p:nvPr>
            <p:ph idx="1" type="body"/>
          </p:nvPr>
        </p:nvSpPr>
        <p:spPr>
          <a:xfrm>
            <a:off x="497975" y="2892375"/>
            <a:ext cx="5198100" cy="201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ate Prior Knowledge">
  <p:cSld name="BLANK_1_1">
    <p:spTree>
      <p:nvGrpSpPr>
        <p:cNvPr id="29" name="Shape 29"/>
        <p:cNvGrpSpPr/>
        <p:nvPr/>
      </p:nvGrpSpPr>
      <p:grpSpPr>
        <a:xfrm>
          <a:off x="0" y="0"/>
          <a:ext cx="0" cy="0"/>
          <a:chOff x="0" y="0"/>
          <a:chExt cx="0" cy="0"/>
        </a:xfrm>
      </p:grpSpPr>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 name="Google Shape;31;p6"/>
          <p:cNvSpPr txBox="1"/>
          <p:nvPr/>
        </p:nvSpPr>
        <p:spPr>
          <a:xfrm rot="-5400000">
            <a:off x="-1398650" y="2399550"/>
            <a:ext cx="3233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ACTIVATE PRIOR KNOWLEDG</a:t>
            </a:r>
            <a:r>
              <a:rPr lang="en-GB" sz="1600">
                <a:solidFill>
                  <a:srgbClr val="0B5394"/>
                </a:solidFill>
                <a:latin typeface="Century Gothic"/>
                <a:ea typeface="Century Gothic"/>
                <a:cs typeface="Century Gothic"/>
                <a:sym typeface="Century Gothic"/>
              </a:rPr>
              <a:t>E</a:t>
            </a:r>
            <a:endParaRPr sz="1600">
              <a:solidFill>
                <a:srgbClr val="0B5394"/>
              </a:solidFill>
              <a:latin typeface="Century Gothic"/>
              <a:ea typeface="Century Gothic"/>
              <a:cs typeface="Century Gothic"/>
              <a:sym typeface="Century Gothic"/>
            </a:endParaRPr>
          </a:p>
        </p:txBody>
      </p:sp>
      <p:sp>
        <p:nvSpPr>
          <p:cNvPr id="32" name="Google Shape;32;p6"/>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4" name="Google Shape;34;p6"/>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cept Development">
  <p:cSld name="BLANK_1_1_1">
    <p:spTree>
      <p:nvGrpSpPr>
        <p:cNvPr id="35" name="Shape 35"/>
        <p:cNvGrpSpPr/>
        <p:nvPr/>
      </p:nvGrpSpPr>
      <p:grpSpPr>
        <a:xfrm>
          <a:off x="0" y="0"/>
          <a:ext cx="0" cy="0"/>
          <a:chOff x="0" y="0"/>
          <a:chExt cx="0" cy="0"/>
        </a:xfrm>
      </p:grpSpPr>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7"/>
          <p:cNvSpPr txBox="1"/>
          <p:nvPr/>
        </p:nvSpPr>
        <p:spPr>
          <a:xfrm rot="-5400000">
            <a:off x="-1139375" y="2399550"/>
            <a:ext cx="27285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38" name="Google Shape;38;p7"/>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0" name="Google Shape;40;p7"/>
          <p:cNvSpPr txBox="1"/>
          <p:nvPr>
            <p:ph idx="2" type="body"/>
          </p:nvPr>
        </p:nvSpPr>
        <p:spPr>
          <a:xfrm>
            <a:off x="552550" y="852700"/>
            <a:ext cx="6173700" cy="4065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Development/Guided Practice">
  <p:cSld name="BLANK_1_1_1_1">
    <p:spTree>
      <p:nvGrpSpPr>
        <p:cNvPr id="41" name="Shape 41"/>
        <p:cNvGrpSpPr/>
        <p:nvPr/>
      </p:nvGrpSpPr>
      <p:grpSpPr>
        <a:xfrm>
          <a:off x="0" y="0"/>
          <a:ext cx="0" cy="0"/>
          <a:chOff x="0" y="0"/>
          <a:chExt cx="0" cy="0"/>
        </a:xfrm>
      </p:grpSpPr>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3" name="Google Shape;43;p8"/>
          <p:cNvSpPr txBox="1"/>
          <p:nvPr/>
        </p:nvSpPr>
        <p:spPr>
          <a:xfrm rot="-5400000">
            <a:off x="-1790900" y="2604200"/>
            <a:ext cx="40179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44" name="Google Shape;44;p8"/>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8"/>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levance">
  <p:cSld name="BLANK_1_1_1_1_1">
    <p:spTree>
      <p:nvGrpSpPr>
        <p:cNvPr id="47" name="Shape 47"/>
        <p:cNvGrpSpPr/>
        <p:nvPr/>
      </p:nvGrpSpPr>
      <p:grpSpPr>
        <a:xfrm>
          <a:off x="0" y="0"/>
          <a:ext cx="0" cy="0"/>
          <a:chOff x="0" y="0"/>
          <a:chExt cx="0" cy="0"/>
        </a:xfrm>
      </p:grpSpPr>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9"/>
          <p:cNvSpPr txBox="1"/>
          <p:nvPr/>
        </p:nvSpPr>
        <p:spPr>
          <a:xfrm rot="-5400000">
            <a:off x="-489650" y="2399550"/>
            <a:ext cx="14154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50" name="Google Shape;50;p9"/>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2" name="Google Shape;52;p9"/>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ill Closure">
  <p:cSld name="BLANK_1_1_1_1_1_1">
    <p:spTree>
      <p:nvGrpSpPr>
        <p:cNvPr id="53" name="Shape 53"/>
        <p:cNvGrpSpPr/>
        <p:nvPr/>
      </p:nvGrpSpPr>
      <p:grpSpPr>
        <a:xfrm>
          <a:off x="0" y="0"/>
          <a:ext cx="0" cy="0"/>
          <a:chOff x="0" y="0"/>
          <a:chExt cx="0" cy="0"/>
        </a:xfrm>
      </p:grpSpPr>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10"/>
          <p:cNvSpPr txBox="1"/>
          <p:nvPr/>
        </p:nvSpPr>
        <p:spPr>
          <a:xfrm rot="-5400000">
            <a:off x="-667850" y="2399550"/>
            <a:ext cx="1771800" cy="344400"/>
          </a:xfrm>
          <a:prstGeom prst="rec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56" name="Google Shape;56;p10"/>
          <p:cNvSpPr/>
          <p:nvPr/>
        </p:nvSpPr>
        <p:spPr>
          <a:xfrm>
            <a:off x="45850" y="231925"/>
            <a:ext cx="6680400" cy="423000"/>
          </a:xfrm>
          <a:prstGeom prst="rect">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 type="subTitle"/>
          </p:nvPr>
        </p:nvSpPr>
        <p:spPr>
          <a:xfrm>
            <a:off x="95500" y="266050"/>
            <a:ext cx="6589800" cy="34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8" name="Google Shape;58;p10"/>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indent="-317500" lvl="1" marL="914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indent="-317500" lvl="2" marL="1371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indent="-317500" lvl="3" marL="18288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indent="-317500" lvl="4" marL="22860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indent="-317500" lvl="5" marL="27432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indent="-317500" lvl="6" marL="32004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indent="-317500" lvl="7" marL="36576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indent="-317500" lvl="8" marL="41148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0" Type="http://schemas.openxmlformats.org/officeDocument/2006/relationships/theme" Target="../theme/theme2.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12"/>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Century Gothic"/>
              <a:buNone/>
              <a:defRPr sz="2800">
                <a:latin typeface="Century Gothic"/>
                <a:ea typeface="Century Gothic"/>
                <a:cs typeface="Century Gothic"/>
                <a:sym typeface="Century Gothic"/>
              </a:defRPr>
            </a:lvl1pPr>
            <a:lvl2pPr lvl="1" rtl="0">
              <a:spcBef>
                <a:spcPts val="0"/>
              </a:spcBef>
              <a:spcAft>
                <a:spcPts val="0"/>
              </a:spcAft>
              <a:buSzPts val="2800"/>
              <a:buFont typeface="Century Gothic"/>
              <a:buNone/>
              <a:defRPr sz="2800">
                <a:latin typeface="Century Gothic"/>
                <a:ea typeface="Century Gothic"/>
                <a:cs typeface="Century Gothic"/>
                <a:sym typeface="Century Gothic"/>
              </a:defRPr>
            </a:lvl2pPr>
            <a:lvl3pPr lvl="2" rtl="0">
              <a:spcBef>
                <a:spcPts val="0"/>
              </a:spcBef>
              <a:spcAft>
                <a:spcPts val="0"/>
              </a:spcAft>
              <a:buSzPts val="2800"/>
              <a:buFont typeface="Century Gothic"/>
              <a:buNone/>
              <a:defRPr sz="2800">
                <a:latin typeface="Century Gothic"/>
                <a:ea typeface="Century Gothic"/>
                <a:cs typeface="Century Gothic"/>
                <a:sym typeface="Century Gothic"/>
              </a:defRPr>
            </a:lvl3pPr>
            <a:lvl4pPr lvl="3" rtl="0">
              <a:spcBef>
                <a:spcPts val="0"/>
              </a:spcBef>
              <a:spcAft>
                <a:spcPts val="0"/>
              </a:spcAft>
              <a:buSzPts val="2800"/>
              <a:buFont typeface="Century Gothic"/>
              <a:buNone/>
              <a:defRPr sz="2800">
                <a:latin typeface="Century Gothic"/>
                <a:ea typeface="Century Gothic"/>
                <a:cs typeface="Century Gothic"/>
                <a:sym typeface="Century Gothic"/>
              </a:defRPr>
            </a:lvl4pPr>
            <a:lvl5pPr lvl="4" rtl="0">
              <a:spcBef>
                <a:spcPts val="0"/>
              </a:spcBef>
              <a:spcAft>
                <a:spcPts val="0"/>
              </a:spcAft>
              <a:buSzPts val="2800"/>
              <a:buFont typeface="Century Gothic"/>
              <a:buNone/>
              <a:defRPr sz="2800">
                <a:latin typeface="Century Gothic"/>
                <a:ea typeface="Century Gothic"/>
                <a:cs typeface="Century Gothic"/>
                <a:sym typeface="Century Gothic"/>
              </a:defRPr>
            </a:lvl5pPr>
            <a:lvl6pPr lvl="5" rtl="0">
              <a:spcBef>
                <a:spcPts val="0"/>
              </a:spcBef>
              <a:spcAft>
                <a:spcPts val="0"/>
              </a:spcAft>
              <a:buSzPts val="2800"/>
              <a:buFont typeface="Century Gothic"/>
              <a:buNone/>
              <a:defRPr sz="2800">
                <a:latin typeface="Century Gothic"/>
                <a:ea typeface="Century Gothic"/>
                <a:cs typeface="Century Gothic"/>
                <a:sym typeface="Century Gothic"/>
              </a:defRPr>
            </a:lvl6pPr>
            <a:lvl7pPr lvl="6" rtl="0">
              <a:spcBef>
                <a:spcPts val="0"/>
              </a:spcBef>
              <a:spcAft>
                <a:spcPts val="0"/>
              </a:spcAft>
              <a:buSzPts val="2800"/>
              <a:buFont typeface="Century Gothic"/>
              <a:buNone/>
              <a:defRPr sz="2800">
                <a:latin typeface="Century Gothic"/>
                <a:ea typeface="Century Gothic"/>
                <a:cs typeface="Century Gothic"/>
                <a:sym typeface="Century Gothic"/>
              </a:defRPr>
            </a:lvl7pPr>
            <a:lvl8pPr lvl="7" rtl="0">
              <a:spcBef>
                <a:spcPts val="0"/>
              </a:spcBef>
              <a:spcAft>
                <a:spcPts val="0"/>
              </a:spcAft>
              <a:buSzPts val="2800"/>
              <a:buFont typeface="Century Gothic"/>
              <a:buNone/>
              <a:defRPr sz="2800">
                <a:latin typeface="Century Gothic"/>
                <a:ea typeface="Century Gothic"/>
                <a:cs typeface="Century Gothic"/>
                <a:sym typeface="Century Gothic"/>
              </a:defRPr>
            </a:lvl8pPr>
            <a:lvl9pPr lvl="8" rtl="0">
              <a:spcBef>
                <a:spcPts val="0"/>
              </a:spcBef>
              <a:spcAft>
                <a:spcPts val="0"/>
              </a:spcAft>
              <a:buSzPts val="2800"/>
              <a:buFont typeface="Century Gothic"/>
              <a:buNone/>
              <a:defRPr sz="2800">
                <a:latin typeface="Century Gothic"/>
                <a:ea typeface="Century Gothic"/>
                <a:cs typeface="Century Gothic"/>
                <a:sym typeface="Century Gothic"/>
              </a:defRPr>
            </a:lvl9pPr>
          </a:lstStyle>
          <a:p/>
        </p:txBody>
      </p:sp>
      <p:sp>
        <p:nvSpPr>
          <p:cNvPr id="68" name="Google Shape;68;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
        <p:nvSpPr>
          <p:cNvPr id="69" name="Google Shape;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1" name="Google Shape;13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32" name="Google Shape;13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24"/>
          <p:cNvSpPr/>
          <p:nvPr/>
        </p:nvSpPr>
        <p:spPr>
          <a:xfrm>
            <a:off x="47750" y="34100"/>
            <a:ext cx="9063300" cy="5075400"/>
          </a:xfrm>
          <a:prstGeom prst="roundRect">
            <a:avLst>
              <a:gd fmla="val 3214"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25.jpg"/><Relationship Id="rId6"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0.jpg"/><Relationship Id="rId5"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29.jp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32.jp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36.jpg"/><Relationship Id="rId5" Type="http://schemas.openxmlformats.org/officeDocument/2006/relationships/image" Target="../media/image15.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31.jpg"/><Relationship Id="rId5"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7.jpg"/><Relationship Id="rId11" Type="http://schemas.openxmlformats.org/officeDocument/2006/relationships/image" Target="../media/image38.jpg"/><Relationship Id="rId10" Type="http://schemas.openxmlformats.org/officeDocument/2006/relationships/image" Target="../media/image40.jpg"/><Relationship Id="rId9" Type="http://schemas.openxmlformats.org/officeDocument/2006/relationships/image" Target="../media/image37.jpg"/><Relationship Id="rId5" Type="http://schemas.openxmlformats.org/officeDocument/2006/relationships/image" Target="../media/image44.jpg"/><Relationship Id="rId6" Type="http://schemas.openxmlformats.org/officeDocument/2006/relationships/image" Target="../media/image36.jpg"/><Relationship Id="rId7" Type="http://schemas.openxmlformats.org/officeDocument/2006/relationships/image" Target="../media/image39.jpg"/><Relationship Id="rId8"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2.jpg"/><Relationship Id="rId4" Type="http://schemas.openxmlformats.org/officeDocument/2006/relationships/image" Target="../media/image50.jpg"/><Relationship Id="rId5"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8.jpg"/><Relationship Id="rId4" Type="http://schemas.openxmlformats.org/officeDocument/2006/relationships/image" Target="../media/image45.jpg"/><Relationship Id="rId5"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1.jpg"/><Relationship Id="rId4" Type="http://schemas.openxmlformats.org/officeDocument/2006/relationships/image" Target="../media/image53.jpg"/><Relationship Id="rId5" Type="http://schemas.openxmlformats.org/officeDocument/2006/relationships/image" Target="../media/image52.jpg"/><Relationship Id="rId6"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0.jpg"/><Relationship Id="rId11" Type="http://schemas.openxmlformats.org/officeDocument/2006/relationships/image" Target="../media/image23.jpg"/><Relationship Id="rId10" Type="http://schemas.openxmlformats.org/officeDocument/2006/relationships/image" Target="../media/image7.jpg"/><Relationship Id="rId9"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19.jpg"/><Relationship Id="rId8"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4"/>
          <p:cNvPicPr preferRelativeResize="0"/>
          <p:nvPr/>
        </p:nvPicPr>
        <p:blipFill rotWithShape="1">
          <a:blip r:embed="rId3">
            <a:alphaModFix amt="29000"/>
          </a:blip>
          <a:srcRect b="7925" l="0" r="0" t="7934"/>
          <a:stretch/>
        </p:blipFill>
        <p:spPr>
          <a:xfrm>
            <a:off x="0" y="0"/>
            <a:ext cx="9144002" cy="5143499"/>
          </a:xfrm>
          <a:prstGeom prst="rect">
            <a:avLst/>
          </a:prstGeom>
          <a:noFill/>
          <a:ln cap="flat" cmpd="sng" w="9525">
            <a:solidFill>
              <a:schemeClr val="dk2"/>
            </a:solidFill>
            <a:prstDash val="solid"/>
            <a:round/>
            <a:headEnd len="sm" w="sm" type="none"/>
            <a:tailEnd len="sm" w="sm" type="none"/>
          </a:ln>
        </p:spPr>
      </p:pic>
      <p:sp>
        <p:nvSpPr>
          <p:cNvPr id="192" name="Google Shape;192;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PALM OIL</a:t>
            </a:r>
            <a:endParaRPr/>
          </a:p>
        </p:txBody>
      </p:sp>
      <p:sp>
        <p:nvSpPr>
          <p:cNvPr id="193" name="Google Shape;193;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will explain how palm oil production affects ecosystems.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3"/>
          <p:cNvPicPr preferRelativeResize="0"/>
          <p:nvPr/>
        </p:nvPicPr>
        <p:blipFill rotWithShape="1">
          <a:blip r:embed="rId3">
            <a:alphaModFix/>
          </a:blip>
          <a:srcRect b="15626" l="0" r="0" t="0"/>
          <a:stretch/>
        </p:blipFill>
        <p:spPr>
          <a:xfrm>
            <a:off x="552550" y="3585975"/>
            <a:ext cx="2300400" cy="1293975"/>
          </a:xfrm>
          <a:prstGeom prst="rect">
            <a:avLst/>
          </a:prstGeom>
          <a:noFill/>
          <a:ln cap="flat" cmpd="sng" w="9525">
            <a:solidFill>
              <a:schemeClr val="dk2"/>
            </a:solidFill>
            <a:prstDash val="solid"/>
            <a:round/>
            <a:headEnd len="sm" w="sm" type="none"/>
            <a:tailEnd len="sm" w="sm" type="none"/>
          </a:ln>
        </p:spPr>
      </p:pic>
      <p:sp>
        <p:nvSpPr>
          <p:cNvPr id="261" name="Google Shape;261;p43"/>
          <p:cNvSpPr txBox="1"/>
          <p:nvPr>
            <p:ph idx="2" type="body"/>
          </p:nvPr>
        </p:nvSpPr>
        <p:spPr>
          <a:xfrm>
            <a:off x="552550" y="852700"/>
            <a:ext cx="6173700" cy="1719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Oils are used for many different purposes. From cooking to cleaning and personal hygiene, oils have become a fundamental part of our daily lives.</a:t>
            </a:r>
            <a:endParaRPr/>
          </a:p>
          <a:p>
            <a:pPr indent="0" lvl="0" marL="0" rtl="0" algn="l">
              <a:spcBef>
                <a:spcPts val="1600"/>
              </a:spcBef>
              <a:spcAft>
                <a:spcPts val="0"/>
              </a:spcAft>
              <a:buNone/>
            </a:pPr>
            <a:r>
              <a:rPr lang="en-GB"/>
              <a:t>In what ways do you use oils in your daily lives?</a:t>
            </a:r>
            <a:endParaRPr/>
          </a:p>
          <a:p>
            <a:pPr indent="0" lvl="0" marL="0" rtl="0" algn="l">
              <a:spcBef>
                <a:spcPts val="1600"/>
              </a:spcBef>
              <a:spcAft>
                <a:spcPts val="1600"/>
              </a:spcAft>
              <a:buNone/>
            </a:pPr>
            <a:r>
              <a:t/>
            </a:r>
            <a:endParaRPr/>
          </a:p>
        </p:txBody>
      </p:sp>
      <p:sp>
        <p:nvSpPr>
          <p:cNvPr id="262" name="Google Shape;262;p43"/>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graphicFrame>
        <p:nvGraphicFramePr>
          <p:cNvPr id="263" name="Google Shape;263;p43"/>
          <p:cNvGraphicFramePr/>
          <p:nvPr/>
        </p:nvGraphicFramePr>
        <p:xfrm>
          <a:off x="6866305" y="3585963"/>
          <a:ext cx="3000000" cy="3000000"/>
        </p:xfrm>
        <a:graphic>
          <a:graphicData uri="http://schemas.openxmlformats.org/drawingml/2006/table">
            <a:tbl>
              <a:tblPr>
                <a:noFill/>
                <a:tableStyleId>{E65C7FD3-7B5D-4350-B157-7BE4477EE74E}</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MAKE THE CONNECTION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 that oils are used in painting, cooking, cleaning, hygiene and fueling our vehicles.</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pic>
        <p:nvPicPr>
          <p:cNvPr id="264" name="Google Shape;264;p43"/>
          <p:cNvPicPr preferRelativeResize="0"/>
          <p:nvPr/>
        </p:nvPicPr>
        <p:blipFill rotWithShape="1">
          <a:blip r:embed="rId4">
            <a:alphaModFix/>
          </a:blip>
          <a:srcRect b="4461" l="0" r="0" t="0"/>
          <a:stretch/>
        </p:blipFill>
        <p:spPr>
          <a:xfrm>
            <a:off x="6866300" y="614038"/>
            <a:ext cx="2134476" cy="2829681"/>
          </a:xfrm>
          <a:prstGeom prst="rect">
            <a:avLst/>
          </a:prstGeom>
          <a:noFill/>
          <a:ln cap="flat" cmpd="sng" w="9525">
            <a:solidFill>
              <a:schemeClr val="dk2"/>
            </a:solidFill>
            <a:prstDash val="solid"/>
            <a:round/>
            <a:headEnd len="sm" w="sm" type="none"/>
            <a:tailEnd len="sm" w="sm" type="none"/>
          </a:ln>
        </p:spPr>
      </p:pic>
      <p:pic>
        <p:nvPicPr>
          <p:cNvPr id="265" name="Google Shape;265;p43"/>
          <p:cNvPicPr preferRelativeResize="0"/>
          <p:nvPr/>
        </p:nvPicPr>
        <p:blipFill rotWithShape="1">
          <a:blip r:embed="rId5">
            <a:alphaModFix/>
          </a:blip>
          <a:srcRect b="12495" l="0" r="0" t="12502"/>
          <a:stretch/>
        </p:blipFill>
        <p:spPr>
          <a:xfrm>
            <a:off x="2330650" y="2571749"/>
            <a:ext cx="2300397" cy="1293977"/>
          </a:xfrm>
          <a:prstGeom prst="rect">
            <a:avLst/>
          </a:prstGeom>
          <a:noFill/>
          <a:ln cap="flat" cmpd="sng" w="9525">
            <a:solidFill>
              <a:schemeClr val="dk2"/>
            </a:solidFill>
            <a:prstDash val="solid"/>
            <a:round/>
            <a:headEnd len="sm" w="sm" type="none"/>
            <a:tailEnd len="sm" w="sm" type="none"/>
          </a:ln>
        </p:spPr>
      </p:pic>
      <p:pic>
        <p:nvPicPr>
          <p:cNvPr id="266" name="Google Shape;266;p43"/>
          <p:cNvPicPr preferRelativeResize="0"/>
          <p:nvPr/>
        </p:nvPicPr>
        <p:blipFill rotWithShape="1">
          <a:blip r:embed="rId6">
            <a:alphaModFix/>
          </a:blip>
          <a:srcRect b="6528" l="0" r="0" t="6537"/>
          <a:stretch/>
        </p:blipFill>
        <p:spPr>
          <a:xfrm>
            <a:off x="4226625" y="3529953"/>
            <a:ext cx="2499625" cy="140602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txBox="1"/>
          <p:nvPr>
            <p:ph idx="2" type="body"/>
          </p:nvPr>
        </p:nvSpPr>
        <p:spPr>
          <a:xfrm>
            <a:off x="552550" y="852700"/>
            <a:ext cx="6173700" cy="25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Originating in West Africa, palm oil comes from a plant (oil palms) that only grows in the tropical climates 10 degrees north or south of the equator.</a:t>
            </a:r>
            <a:endParaRPr/>
          </a:p>
          <a:p>
            <a:pPr indent="0" lvl="0" marL="0" rtl="0" algn="l">
              <a:spcBef>
                <a:spcPts val="1600"/>
              </a:spcBef>
              <a:spcAft>
                <a:spcPts val="0"/>
              </a:spcAft>
              <a:buNone/>
            </a:pPr>
            <a:r>
              <a:rPr lang="en-GB"/>
              <a:t>Globalization₁ has lead to palm oil plantations spread from the African continent and into Indonesia, Malaysia, Thailand.</a:t>
            </a:r>
            <a:endParaRPr/>
          </a:p>
          <a:p>
            <a:pPr indent="0" lvl="0" marL="0" rtl="0" algn="l">
              <a:spcBef>
                <a:spcPts val="1600"/>
              </a:spcBef>
              <a:spcAft>
                <a:spcPts val="1600"/>
              </a:spcAft>
              <a:buNone/>
            </a:pPr>
            <a:r>
              <a:t/>
            </a:r>
            <a:endParaRPr/>
          </a:p>
        </p:txBody>
      </p:sp>
      <p:graphicFrame>
        <p:nvGraphicFramePr>
          <p:cNvPr id="272" name="Google Shape;272;p44"/>
          <p:cNvGraphicFramePr/>
          <p:nvPr/>
        </p:nvGraphicFramePr>
        <p:xfrm>
          <a:off x="6797375" y="379225"/>
          <a:ext cx="3000000" cy="3000000"/>
        </p:xfrm>
        <a:graphic>
          <a:graphicData uri="http://schemas.openxmlformats.org/drawingml/2006/table">
            <a:tbl>
              <a:tblPr>
                <a:noFill/>
                <a:tableStyleId>{E65C7FD3-7B5D-4350-B157-7BE4477EE74E}</a:tableStyleId>
              </a:tblPr>
              <a:tblGrid>
                <a:gridCol w="2142625"/>
              </a:tblGrid>
              <a:tr h="1267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In what conditions do oil palms grow?</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Cold, Polar Climates</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Warm, Tropical Climates</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Temperate, Steady Climates</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73" name="Google Shape;273;p44"/>
          <p:cNvGraphicFramePr/>
          <p:nvPr/>
        </p:nvGraphicFramePr>
        <p:xfrm>
          <a:off x="6801450" y="38668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business and technology spreading internationally</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74" name="Google Shape;274;p44"/>
          <p:cNvSpPr txBox="1"/>
          <p:nvPr>
            <p:ph idx="1" type="subTitle"/>
          </p:nvPr>
        </p:nvSpPr>
        <p:spPr>
          <a:xfrm>
            <a:off x="26675" y="273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275" name="Google Shape;275;p44"/>
          <p:cNvPicPr preferRelativeResize="0"/>
          <p:nvPr/>
        </p:nvPicPr>
        <p:blipFill rotWithShape="1">
          <a:blip r:embed="rId3">
            <a:alphaModFix/>
          </a:blip>
          <a:srcRect b="11394" l="25952" r="26005" t="30855"/>
          <a:stretch/>
        </p:blipFill>
        <p:spPr>
          <a:xfrm>
            <a:off x="552550" y="3396100"/>
            <a:ext cx="2251258" cy="1522201"/>
          </a:xfrm>
          <a:prstGeom prst="rect">
            <a:avLst/>
          </a:prstGeom>
          <a:noFill/>
          <a:ln>
            <a:noFill/>
          </a:ln>
        </p:spPr>
      </p:pic>
      <p:pic>
        <p:nvPicPr>
          <p:cNvPr id="276" name="Google Shape;276;p44"/>
          <p:cNvPicPr preferRelativeResize="0"/>
          <p:nvPr/>
        </p:nvPicPr>
        <p:blipFill rotWithShape="1">
          <a:blip r:embed="rId4">
            <a:alphaModFix/>
          </a:blip>
          <a:srcRect b="7820" l="0" r="0" t="7812"/>
          <a:stretch/>
        </p:blipFill>
        <p:spPr>
          <a:xfrm>
            <a:off x="3089725" y="2993572"/>
            <a:ext cx="3421720" cy="1924733"/>
          </a:xfrm>
          <a:prstGeom prst="rect">
            <a:avLst/>
          </a:prstGeom>
          <a:noFill/>
          <a:ln cap="flat" cmpd="sng" w="9525">
            <a:solidFill>
              <a:schemeClr val="dk2"/>
            </a:solidFill>
            <a:prstDash val="solid"/>
            <a:round/>
            <a:headEnd len="sm" w="sm" type="none"/>
            <a:tailEnd len="sm" w="sm" type="none"/>
          </a:ln>
        </p:spPr>
      </p:pic>
      <p:pic>
        <p:nvPicPr>
          <p:cNvPr id="277" name="Google Shape;277;p44"/>
          <p:cNvPicPr preferRelativeResize="0"/>
          <p:nvPr/>
        </p:nvPicPr>
        <p:blipFill rotWithShape="1">
          <a:blip r:embed="rId5">
            <a:alphaModFix/>
          </a:blip>
          <a:srcRect b="7813" l="0" r="0" t="7813"/>
          <a:stretch/>
        </p:blipFill>
        <p:spPr>
          <a:xfrm>
            <a:off x="6801449" y="2466000"/>
            <a:ext cx="2142624" cy="12052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idx="2" type="body"/>
          </p:nvPr>
        </p:nvSpPr>
        <p:spPr>
          <a:xfrm>
            <a:off x="552550" y="852700"/>
            <a:ext cx="6148800" cy="25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Soaps, detergents, baked goods and biofuels all use palm oil. Today, palm oil is used in approximately 50% of all packaged₁ goods.</a:t>
            </a:r>
            <a:endParaRPr>
              <a:solidFill>
                <a:schemeClr val="dk1"/>
              </a:solidFill>
            </a:endParaRPr>
          </a:p>
          <a:p>
            <a:pPr indent="0" lvl="0" marL="0" rtl="0" algn="l">
              <a:spcBef>
                <a:spcPts val="1600"/>
              </a:spcBef>
              <a:spcAft>
                <a:spcPts val="0"/>
              </a:spcAft>
              <a:buClr>
                <a:schemeClr val="dk1"/>
              </a:buClr>
              <a:buSzPts val="1100"/>
              <a:buFont typeface="Arial"/>
              <a:buNone/>
            </a:pPr>
            <a:r>
              <a:rPr lang="en-GB">
                <a:solidFill>
                  <a:schemeClr val="dk1"/>
                </a:solidFill>
              </a:rPr>
              <a:t>Due to the high demand for oil and low production costs, palm oil plantations have been established around the equator. This has an effect on these tropical ecosystems and their unique inhabitants.</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83" name="Google Shape;283;p45"/>
          <p:cNvGraphicFramePr/>
          <p:nvPr/>
        </p:nvGraphicFramePr>
        <p:xfrm>
          <a:off x="6793300" y="490375"/>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Why have palm oil plantations been established around the equator?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84" name="Google Shape;284;p45"/>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mass produced items</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85" name="Google Shape;285;p45"/>
          <p:cNvSpPr txBox="1"/>
          <p:nvPr>
            <p:ph idx="1" type="subTitle"/>
          </p:nvPr>
        </p:nvSpPr>
        <p:spPr>
          <a:xfrm>
            <a:off x="26675" y="273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286" name="Google Shape;286;p45"/>
          <p:cNvPicPr preferRelativeResize="0"/>
          <p:nvPr/>
        </p:nvPicPr>
        <p:blipFill rotWithShape="1">
          <a:blip r:embed="rId3">
            <a:alphaModFix/>
          </a:blip>
          <a:srcRect b="0" l="0" r="0" t="0"/>
          <a:stretch/>
        </p:blipFill>
        <p:spPr>
          <a:xfrm>
            <a:off x="7013557" y="1603203"/>
            <a:ext cx="1702124" cy="2543403"/>
          </a:xfrm>
          <a:prstGeom prst="rect">
            <a:avLst/>
          </a:prstGeom>
          <a:noFill/>
          <a:ln cap="flat" cmpd="sng" w="9525">
            <a:solidFill>
              <a:schemeClr val="dk2"/>
            </a:solidFill>
            <a:prstDash val="solid"/>
            <a:round/>
            <a:headEnd len="sm" w="sm" type="none"/>
            <a:tailEnd len="sm" w="sm" type="none"/>
          </a:ln>
        </p:spPr>
      </p:pic>
      <p:pic>
        <p:nvPicPr>
          <p:cNvPr id="287" name="Google Shape;287;p45"/>
          <p:cNvPicPr preferRelativeResize="0"/>
          <p:nvPr/>
        </p:nvPicPr>
        <p:blipFill rotWithShape="1">
          <a:blip r:embed="rId4">
            <a:alphaModFix/>
          </a:blip>
          <a:srcRect b="10630" l="0" r="0" t="10622"/>
          <a:stretch/>
        </p:blipFill>
        <p:spPr>
          <a:xfrm>
            <a:off x="3672750" y="3396090"/>
            <a:ext cx="2447981" cy="1376985"/>
          </a:xfrm>
          <a:prstGeom prst="rect">
            <a:avLst/>
          </a:prstGeom>
          <a:noFill/>
          <a:ln cap="flat" cmpd="sng" w="9525">
            <a:solidFill>
              <a:schemeClr val="dk2"/>
            </a:solidFill>
            <a:prstDash val="solid"/>
            <a:round/>
            <a:headEnd len="sm" w="sm" type="none"/>
            <a:tailEnd len="sm" w="sm" type="none"/>
          </a:ln>
        </p:spPr>
      </p:pic>
      <p:pic>
        <p:nvPicPr>
          <p:cNvPr id="288" name="Google Shape;288;p45"/>
          <p:cNvPicPr preferRelativeResize="0"/>
          <p:nvPr/>
        </p:nvPicPr>
        <p:blipFill rotWithShape="1">
          <a:blip r:embed="rId5">
            <a:alphaModFix/>
          </a:blip>
          <a:srcRect b="7662" l="0" r="0" t="7662"/>
          <a:stretch/>
        </p:blipFill>
        <p:spPr>
          <a:xfrm>
            <a:off x="552537" y="3396100"/>
            <a:ext cx="2447977" cy="13769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ph idx="2" type="body"/>
          </p:nvPr>
        </p:nvSpPr>
        <p:spPr>
          <a:xfrm>
            <a:off x="552550" y="852700"/>
            <a:ext cx="6173700" cy="28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World Wildlife Fund (WWF)estimates that an area of around </a:t>
            </a:r>
            <a:r>
              <a:rPr b="1" lang="en-GB">
                <a:solidFill>
                  <a:schemeClr val="dk1"/>
                </a:solidFill>
              </a:rPr>
              <a:t>300 football fields</a:t>
            </a:r>
            <a:r>
              <a:rPr lang="en-GB">
                <a:solidFill>
                  <a:schemeClr val="dk1"/>
                </a:solidFill>
              </a:rPr>
              <a:t> are cleared every hour for palm oil </a:t>
            </a:r>
            <a:r>
              <a:rPr b="1" lang="en-GB">
                <a:solidFill>
                  <a:schemeClr val="dk1"/>
                </a:solidFill>
              </a:rPr>
              <a:t>plantations₁</a:t>
            </a:r>
            <a:r>
              <a:rPr lang="en-GB">
                <a:solidFill>
                  <a:schemeClr val="dk1"/>
                </a:solidFill>
              </a:rPr>
              <a:t>. </a:t>
            </a:r>
            <a:endParaRPr>
              <a:solidFill>
                <a:schemeClr val="dk1"/>
              </a:solidFill>
            </a:endParaRPr>
          </a:p>
          <a:p>
            <a:pPr indent="0" lvl="0" marL="0" rtl="0" algn="l">
              <a:spcBef>
                <a:spcPts val="1600"/>
              </a:spcBef>
              <a:spcAft>
                <a:spcPts val="0"/>
              </a:spcAft>
              <a:buNone/>
            </a:pPr>
            <a:r>
              <a:rPr lang="en-GB">
                <a:solidFill>
                  <a:schemeClr val="dk1"/>
                </a:solidFill>
              </a:rPr>
              <a:t>Deforestation has led to the destruction</a:t>
            </a:r>
            <a:r>
              <a:rPr lang="en-GB">
                <a:solidFill>
                  <a:schemeClr val="dk1"/>
                </a:solidFill>
              </a:rPr>
              <a:t> of these tropical habitats which are home to critically </a:t>
            </a:r>
            <a:r>
              <a:rPr b="1" lang="en-GB">
                <a:solidFill>
                  <a:schemeClr val="dk1"/>
                </a:solidFill>
              </a:rPr>
              <a:t>endangered₂ </a:t>
            </a:r>
            <a:r>
              <a:rPr lang="en-GB">
                <a:solidFill>
                  <a:schemeClr val="dk1"/>
                </a:solidFill>
              </a:rPr>
              <a:t>species  such as orangutans and Sumatran tigers.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graphicFrame>
        <p:nvGraphicFramePr>
          <p:cNvPr id="294" name="Google Shape;294;p46"/>
          <p:cNvGraphicFramePr/>
          <p:nvPr/>
        </p:nvGraphicFramePr>
        <p:xfrm>
          <a:off x="6793300" y="27305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Why does deforestation threaten critically endangered species?</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Destroys their food sources.</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Destroys their habitats.</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AutoNum type="alphaUcPeriod"/>
                      </a:pPr>
                      <a:r>
                        <a:rPr lang="en-GB" sz="1100">
                          <a:latin typeface="Century Gothic"/>
                          <a:ea typeface="Century Gothic"/>
                          <a:cs typeface="Century Gothic"/>
                          <a:sym typeface="Century Gothic"/>
                        </a:rPr>
                        <a:t>Both  of the above.</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95" name="Google Shape;295;p46"/>
          <p:cNvGraphicFramePr/>
          <p:nvPr/>
        </p:nvGraphicFramePr>
        <p:xfrm>
          <a:off x="6797375" y="2669663"/>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large man-made farm</a:t>
                      </a:r>
                      <a:endParaRPr sz="1100">
                        <a:latin typeface="Century Gothic"/>
                        <a:ea typeface="Century Gothic"/>
                        <a:cs typeface="Century Gothic"/>
                        <a:sym typeface="Century Gothic"/>
                      </a:endParaRPr>
                    </a:p>
                    <a:p>
                      <a:pPr indent="0" lvl="0" marL="0" rtl="0" algn="l">
                        <a:spcBef>
                          <a:spcPts val="0"/>
                        </a:spcBef>
                        <a:spcAft>
                          <a:spcPts val="0"/>
                        </a:spcAft>
                        <a:buNone/>
                      </a:pPr>
                      <a:r>
                        <a:rPr lang="en-GB" sz="1100">
                          <a:latin typeface="Century Gothic"/>
                          <a:ea typeface="Century Gothic"/>
                          <a:cs typeface="Century Gothic"/>
                          <a:sym typeface="Century Gothic"/>
                        </a:rPr>
                        <a:t>2 - nearly extinct</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296" name="Google Shape;296;p46"/>
          <p:cNvSpPr txBox="1"/>
          <p:nvPr>
            <p:ph idx="1" type="subTitle"/>
          </p:nvPr>
        </p:nvSpPr>
        <p:spPr>
          <a:xfrm>
            <a:off x="26675" y="273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297" name="Google Shape;297;p46"/>
          <p:cNvPicPr preferRelativeResize="0"/>
          <p:nvPr/>
        </p:nvPicPr>
        <p:blipFill rotWithShape="1">
          <a:blip r:embed="rId3">
            <a:alphaModFix/>
          </a:blip>
          <a:srcRect b="7813" l="0" r="0" t="7813"/>
          <a:stretch/>
        </p:blipFill>
        <p:spPr>
          <a:xfrm>
            <a:off x="3300075" y="3680274"/>
            <a:ext cx="2346630" cy="1319980"/>
          </a:xfrm>
          <a:prstGeom prst="rect">
            <a:avLst/>
          </a:prstGeom>
          <a:noFill/>
          <a:ln cap="flat" cmpd="sng" w="9525">
            <a:solidFill>
              <a:schemeClr val="dk2"/>
            </a:solidFill>
            <a:prstDash val="solid"/>
            <a:round/>
            <a:headEnd len="sm" w="sm" type="none"/>
            <a:tailEnd len="sm" w="sm" type="none"/>
          </a:ln>
        </p:spPr>
      </p:pic>
      <p:pic>
        <p:nvPicPr>
          <p:cNvPr id="298" name="Google Shape;298;p46"/>
          <p:cNvPicPr preferRelativeResize="0"/>
          <p:nvPr/>
        </p:nvPicPr>
        <p:blipFill rotWithShape="1">
          <a:blip r:embed="rId4">
            <a:alphaModFix/>
          </a:blip>
          <a:srcRect b="7813" l="0" r="0" t="7813"/>
          <a:stretch/>
        </p:blipFill>
        <p:spPr>
          <a:xfrm>
            <a:off x="6047600" y="3680284"/>
            <a:ext cx="2346626" cy="1319974"/>
          </a:xfrm>
          <a:prstGeom prst="rect">
            <a:avLst/>
          </a:prstGeom>
          <a:noFill/>
          <a:ln cap="flat" cmpd="sng" w="9525">
            <a:solidFill>
              <a:schemeClr val="dk2"/>
            </a:solidFill>
            <a:prstDash val="solid"/>
            <a:round/>
            <a:headEnd len="sm" w="sm" type="none"/>
            <a:tailEnd len="sm" w="sm" type="none"/>
          </a:ln>
        </p:spPr>
      </p:pic>
      <p:pic>
        <p:nvPicPr>
          <p:cNvPr id="299" name="Google Shape;299;p46"/>
          <p:cNvPicPr preferRelativeResize="0"/>
          <p:nvPr/>
        </p:nvPicPr>
        <p:blipFill rotWithShape="1">
          <a:blip r:embed="rId5">
            <a:alphaModFix/>
          </a:blip>
          <a:srcRect b="33011" l="23800" r="9210" t="0"/>
          <a:stretch/>
        </p:blipFill>
        <p:spPr>
          <a:xfrm>
            <a:off x="552552" y="3680328"/>
            <a:ext cx="2346624" cy="131994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7"/>
          <p:cNvSpPr txBox="1"/>
          <p:nvPr>
            <p:ph idx="2" type="body"/>
          </p:nvPr>
        </p:nvSpPr>
        <p:spPr>
          <a:xfrm>
            <a:off x="552550" y="852700"/>
            <a:ext cx="6173700" cy="25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Orangutans live in the dense rainforests of Malaysia. </a:t>
            </a:r>
            <a:r>
              <a:rPr b="1" lang="en-GB">
                <a:solidFill>
                  <a:schemeClr val="dk1"/>
                </a:solidFill>
              </a:rPr>
              <a:t>Deforestation </a:t>
            </a:r>
            <a:r>
              <a:rPr lang="en-GB">
                <a:solidFill>
                  <a:schemeClr val="dk1"/>
                </a:solidFill>
              </a:rPr>
              <a:t>in Borneo has destroyed the tropical habitats and vegetation of orangutans. It is estimated that there are only 80,000 orangutans left.</a:t>
            </a:r>
            <a:endParaRPr>
              <a:solidFill>
                <a:schemeClr val="dk1"/>
              </a:solidFill>
            </a:endParaRPr>
          </a:p>
          <a:p>
            <a:pPr indent="0" lvl="0" marL="0" rtl="0" algn="l">
              <a:spcBef>
                <a:spcPts val="1600"/>
              </a:spcBef>
              <a:spcAft>
                <a:spcPts val="0"/>
              </a:spcAft>
              <a:buNone/>
            </a:pPr>
            <a:r>
              <a:rPr lang="en-GB">
                <a:solidFill>
                  <a:schemeClr val="dk1"/>
                </a:solidFill>
              </a:rPr>
              <a:t>Similarly, </a:t>
            </a:r>
            <a:r>
              <a:rPr b="1" lang="en-GB">
                <a:solidFill>
                  <a:schemeClr val="dk1"/>
                </a:solidFill>
              </a:rPr>
              <a:t>deforestation </a:t>
            </a:r>
            <a:r>
              <a:rPr lang="en-GB">
                <a:solidFill>
                  <a:schemeClr val="dk1"/>
                </a:solidFill>
              </a:rPr>
              <a:t>throughout Indonesia has threatened the critically endangered₁ Sumatran tigers.                                                    	</a:t>
            </a:r>
            <a:endParaRPr>
              <a:solidFill>
                <a:schemeClr val="dk1"/>
              </a:solidFill>
            </a:endParaRPr>
          </a:p>
          <a:p>
            <a:pPr indent="0" lvl="0" marL="0" rtl="0" algn="l">
              <a:spcBef>
                <a:spcPts val="1600"/>
              </a:spcBef>
              <a:spcAft>
                <a:spcPts val="1600"/>
              </a:spcAft>
              <a:buNone/>
            </a:pPr>
            <a:r>
              <a:t/>
            </a:r>
            <a:endParaRPr/>
          </a:p>
        </p:txBody>
      </p:sp>
      <p:graphicFrame>
        <p:nvGraphicFramePr>
          <p:cNvPr id="305" name="Google Shape;305;p47"/>
          <p:cNvGraphicFramePr/>
          <p:nvPr/>
        </p:nvGraphicFramePr>
        <p:xfrm>
          <a:off x="6793313" y="27305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How do palm oil plantations impact the tropical ecosystems around the equator?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06" name="Google Shape;306;p47"/>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few remaining in the wild</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07" name="Google Shape;307;p47"/>
          <p:cNvSpPr txBox="1"/>
          <p:nvPr>
            <p:ph idx="1" type="subTitle"/>
          </p:nvPr>
        </p:nvSpPr>
        <p:spPr>
          <a:xfrm>
            <a:off x="26675" y="273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08" name="Google Shape;308;p47"/>
          <p:cNvPicPr preferRelativeResize="0"/>
          <p:nvPr/>
        </p:nvPicPr>
        <p:blipFill rotWithShape="1">
          <a:blip r:embed="rId3">
            <a:alphaModFix/>
          </a:blip>
          <a:srcRect b="0" l="0" r="0" t="0"/>
          <a:stretch/>
        </p:blipFill>
        <p:spPr>
          <a:xfrm>
            <a:off x="7054640" y="1639712"/>
            <a:ext cx="1619983" cy="2430091"/>
          </a:xfrm>
          <a:prstGeom prst="rect">
            <a:avLst/>
          </a:prstGeom>
          <a:noFill/>
          <a:ln cap="flat" cmpd="sng" w="9525">
            <a:solidFill>
              <a:schemeClr val="dk2"/>
            </a:solidFill>
            <a:prstDash val="solid"/>
            <a:round/>
            <a:headEnd len="sm" w="sm" type="none"/>
            <a:tailEnd len="sm" w="sm" type="none"/>
          </a:ln>
        </p:spPr>
      </p:pic>
      <p:pic>
        <p:nvPicPr>
          <p:cNvPr id="309" name="Google Shape;309;p47"/>
          <p:cNvPicPr preferRelativeResize="0"/>
          <p:nvPr/>
        </p:nvPicPr>
        <p:blipFill rotWithShape="1">
          <a:blip r:embed="rId4">
            <a:alphaModFix/>
          </a:blip>
          <a:srcRect b="19704" l="3765" r="30279" t="21492"/>
          <a:stretch/>
        </p:blipFill>
        <p:spPr>
          <a:xfrm>
            <a:off x="3171800" y="3156275"/>
            <a:ext cx="3513499" cy="1762025"/>
          </a:xfrm>
          <a:prstGeom prst="rect">
            <a:avLst/>
          </a:prstGeom>
          <a:noFill/>
          <a:ln>
            <a:noFill/>
          </a:ln>
        </p:spPr>
      </p:pic>
      <p:sp>
        <p:nvSpPr>
          <p:cNvPr id="310" name="Google Shape;310;p47"/>
          <p:cNvSpPr txBox="1"/>
          <p:nvPr/>
        </p:nvSpPr>
        <p:spPr>
          <a:xfrm>
            <a:off x="552625" y="3476200"/>
            <a:ext cx="2507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chemeClr val="dk1"/>
                </a:solidFill>
                <a:latin typeface="Century Gothic"/>
                <a:ea typeface="Century Gothic"/>
                <a:cs typeface="Century Gothic"/>
                <a:sym typeface="Century Gothic"/>
              </a:rPr>
              <a:t>It is expected that less than 400 </a:t>
            </a:r>
            <a:r>
              <a:rPr lang="en-GB" sz="1800">
                <a:solidFill>
                  <a:schemeClr val="dk1"/>
                </a:solidFill>
                <a:latin typeface="Century Gothic"/>
                <a:ea typeface="Century Gothic"/>
                <a:cs typeface="Century Gothic"/>
                <a:sym typeface="Century Gothic"/>
              </a:rPr>
              <a:t>Sumatran Tigers </a:t>
            </a:r>
            <a:r>
              <a:rPr lang="en-GB" sz="1800">
                <a:solidFill>
                  <a:schemeClr val="dk1"/>
                </a:solidFill>
                <a:latin typeface="Century Gothic"/>
                <a:ea typeface="Century Gothic"/>
                <a:cs typeface="Century Gothic"/>
                <a:sym typeface="Century Gothic"/>
              </a:rPr>
              <a:t>are alive today.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4" name="Shape 314"/>
        <p:cNvGrpSpPr/>
        <p:nvPr/>
      </p:nvGrpSpPr>
      <p:grpSpPr>
        <a:xfrm>
          <a:off x="0" y="0"/>
          <a:ext cx="0" cy="0"/>
          <a:chOff x="0" y="0"/>
          <a:chExt cx="0" cy="0"/>
        </a:xfrm>
      </p:grpSpPr>
      <p:sp>
        <p:nvSpPr>
          <p:cNvPr id="315" name="Google Shape;315;p48"/>
          <p:cNvSpPr txBox="1"/>
          <p:nvPr>
            <p:ph idx="2" type="body"/>
          </p:nvPr>
        </p:nvSpPr>
        <p:spPr>
          <a:xfrm>
            <a:off x="552550" y="852700"/>
            <a:ext cx="6173700" cy="3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Palm oil has many </a:t>
            </a:r>
            <a:r>
              <a:rPr lang="en-GB" sz="1600"/>
              <a:t>negative effects </a:t>
            </a:r>
            <a:r>
              <a:rPr lang="en-GB" sz="1600"/>
              <a:t>on the ecosystem. </a:t>
            </a:r>
            <a:endParaRPr sz="1600"/>
          </a:p>
          <a:p>
            <a:pPr indent="0" lvl="0" marL="0" rtl="0" algn="l">
              <a:spcBef>
                <a:spcPts val="1600"/>
              </a:spcBef>
              <a:spcAft>
                <a:spcPts val="0"/>
              </a:spcAft>
              <a:buNone/>
            </a:pPr>
            <a:r>
              <a:rPr lang="en-GB" sz="1600"/>
              <a:t>Cleared land reduces the </a:t>
            </a:r>
            <a:r>
              <a:rPr lang="en-GB" sz="1600"/>
              <a:t>availability</a:t>
            </a:r>
            <a:r>
              <a:rPr lang="en-GB" sz="1600"/>
              <a:t> of primary producers at the start of the food web. </a:t>
            </a:r>
            <a:r>
              <a:rPr lang="en-GB" sz="1600">
                <a:highlight>
                  <a:srgbClr val="FFFFFF"/>
                </a:highlight>
              </a:rPr>
              <a:t>Orangutans are secondary consumer. They eat mainly fruit, leaves, insects and bark. </a:t>
            </a:r>
            <a:endParaRPr sz="1600">
              <a:highlight>
                <a:srgbClr val="FFFFFF"/>
              </a:highlight>
            </a:endParaRPr>
          </a:p>
          <a:p>
            <a:pPr indent="0" lvl="0" marL="0" rtl="0" algn="l">
              <a:spcBef>
                <a:spcPts val="1600"/>
              </a:spcBef>
              <a:spcAft>
                <a:spcPts val="0"/>
              </a:spcAft>
              <a:buNone/>
            </a:pPr>
            <a:r>
              <a:rPr lang="en-GB" sz="1600">
                <a:highlight>
                  <a:srgbClr val="FFFFFF"/>
                </a:highlight>
              </a:rPr>
              <a:t>This decline continues to the rest of the consumers higher up in the food web. The main predators of orangutans are tigers and if orangutans decline, so will they. </a:t>
            </a:r>
            <a:endParaRPr sz="1600"/>
          </a:p>
          <a:p>
            <a:pPr indent="0" lvl="0" marL="0" rtl="0" algn="l">
              <a:spcBef>
                <a:spcPts val="1600"/>
              </a:spcBef>
              <a:spcAft>
                <a:spcPts val="0"/>
              </a:spcAft>
              <a:buNone/>
            </a:pPr>
            <a:r>
              <a:rPr lang="en-GB" sz="1600">
                <a:solidFill>
                  <a:schemeClr val="dk1"/>
                </a:solidFill>
              </a:rPr>
              <a:t>Cleared land affects all animals in the forest as they have no habitat to live in.  </a:t>
            </a:r>
            <a:endParaRPr sz="1600">
              <a:solidFill>
                <a:schemeClr val="dk1"/>
              </a:solidFill>
            </a:endParaRPr>
          </a:p>
          <a:p>
            <a:pPr indent="0" lvl="0" marL="0" rtl="0" algn="l">
              <a:spcBef>
                <a:spcPts val="1600"/>
              </a:spcBef>
              <a:spcAft>
                <a:spcPts val="0"/>
              </a:spcAft>
              <a:buClr>
                <a:schemeClr val="dk1"/>
              </a:buClr>
              <a:buSzPts val="1100"/>
              <a:buFont typeface="Arial"/>
              <a:buNone/>
            </a:pPr>
            <a:r>
              <a:t/>
            </a:r>
            <a:endParaRPr sz="1100">
              <a:solidFill>
                <a:srgbClr val="534741"/>
              </a:solidFill>
              <a:highlight>
                <a:srgbClr val="FFFFFF"/>
              </a:highlight>
              <a:latin typeface="Arial"/>
              <a:ea typeface="Arial"/>
              <a:cs typeface="Arial"/>
              <a:sym typeface="Arial"/>
            </a:endParaRPr>
          </a:p>
          <a:p>
            <a:pPr indent="0" lvl="0" marL="0" rtl="0" algn="l">
              <a:spcBef>
                <a:spcPts val="1600"/>
              </a:spcBef>
              <a:spcAft>
                <a:spcPts val="0"/>
              </a:spcAft>
              <a:buNone/>
            </a:pPr>
            <a:r>
              <a:rPr lang="en-GB">
                <a:solidFill>
                  <a:schemeClr val="dk1"/>
                </a:solidFill>
              </a:rPr>
              <a:t> </a:t>
            </a:r>
            <a:r>
              <a:rPr lang="en-GB">
                <a:solidFill>
                  <a:schemeClr val="dk1"/>
                </a:solidFill>
              </a:rPr>
              <a:t>                                              	</a:t>
            </a:r>
            <a:endParaRPr>
              <a:solidFill>
                <a:schemeClr val="dk1"/>
              </a:solidFill>
            </a:endParaRPr>
          </a:p>
          <a:p>
            <a:pPr indent="0" lvl="0" marL="0" rtl="0" algn="l">
              <a:spcBef>
                <a:spcPts val="1600"/>
              </a:spcBef>
              <a:spcAft>
                <a:spcPts val="1600"/>
              </a:spcAft>
              <a:buNone/>
            </a:pPr>
            <a:r>
              <a:t/>
            </a:r>
            <a:endParaRPr/>
          </a:p>
        </p:txBody>
      </p:sp>
      <p:graphicFrame>
        <p:nvGraphicFramePr>
          <p:cNvPr id="316" name="Google Shape;316;p48"/>
          <p:cNvGraphicFramePr/>
          <p:nvPr/>
        </p:nvGraphicFramePr>
        <p:xfrm>
          <a:off x="6793313" y="27305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Describe some of the negative impacts on the ecosystem below due to palm oil prodiction. </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
        <p:nvSpPr>
          <p:cNvPr id="317" name="Google Shape;317;p48"/>
          <p:cNvSpPr txBox="1"/>
          <p:nvPr>
            <p:ph idx="1" type="subTitle"/>
          </p:nvPr>
        </p:nvSpPr>
        <p:spPr>
          <a:xfrm>
            <a:off x="26675" y="273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18" name="Google Shape;318;p48"/>
          <p:cNvPicPr preferRelativeResize="0"/>
          <p:nvPr/>
        </p:nvPicPr>
        <p:blipFill rotWithShape="1">
          <a:blip r:embed="rId3">
            <a:alphaModFix/>
          </a:blip>
          <a:srcRect b="7813" l="0" r="0" t="7813"/>
          <a:stretch/>
        </p:blipFill>
        <p:spPr>
          <a:xfrm>
            <a:off x="5689075" y="3988872"/>
            <a:ext cx="1769247" cy="995198"/>
          </a:xfrm>
          <a:prstGeom prst="rect">
            <a:avLst/>
          </a:prstGeom>
          <a:noFill/>
          <a:ln cap="flat" cmpd="sng" w="9525">
            <a:solidFill>
              <a:schemeClr val="dk2"/>
            </a:solidFill>
            <a:prstDash val="solid"/>
            <a:round/>
            <a:headEnd len="sm" w="sm" type="none"/>
            <a:tailEnd len="sm" w="sm" type="none"/>
          </a:ln>
        </p:spPr>
      </p:pic>
      <p:pic>
        <p:nvPicPr>
          <p:cNvPr id="319" name="Google Shape;319;p48"/>
          <p:cNvPicPr preferRelativeResize="0"/>
          <p:nvPr/>
        </p:nvPicPr>
        <p:blipFill rotWithShape="1">
          <a:blip r:embed="rId4">
            <a:alphaModFix/>
          </a:blip>
          <a:srcRect b="7813" l="0" r="0" t="7813"/>
          <a:stretch/>
        </p:blipFill>
        <p:spPr>
          <a:xfrm>
            <a:off x="3006913" y="3988873"/>
            <a:ext cx="1769249" cy="995205"/>
          </a:xfrm>
          <a:prstGeom prst="rect">
            <a:avLst/>
          </a:prstGeom>
          <a:noFill/>
          <a:ln cap="flat" cmpd="sng" w="9525">
            <a:solidFill>
              <a:schemeClr val="dk2"/>
            </a:solidFill>
            <a:prstDash val="solid"/>
            <a:round/>
            <a:headEnd len="sm" w="sm" type="none"/>
            <a:tailEnd len="sm" w="sm" type="none"/>
          </a:ln>
        </p:spPr>
      </p:pic>
      <p:pic>
        <p:nvPicPr>
          <p:cNvPr id="320" name="Google Shape;320;p48"/>
          <p:cNvPicPr preferRelativeResize="0"/>
          <p:nvPr/>
        </p:nvPicPr>
        <p:blipFill rotWithShape="1">
          <a:blip r:embed="rId5">
            <a:alphaModFix/>
          </a:blip>
          <a:srcRect b="0" l="26519" r="0" t="0"/>
          <a:stretch/>
        </p:blipFill>
        <p:spPr>
          <a:xfrm>
            <a:off x="894288" y="4065175"/>
            <a:ext cx="1251662" cy="995200"/>
          </a:xfrm>
          <a:prstGeom prst="rect">
            <a:avLst/>
          </a:prstGeom>
          <a:noFill/>
          <a:ln>
            <a:noFill/>
          </a:ln>
        </p:spPr>
      </p:pic>
      <p:cxnSp>
        <p:nvCxnSpPr>
          <p:cNvPr id="321" name="Google Shape;321;p48"/>
          <p:cNvCxnSpPr/>
          <p:nvPr/>
        </p:nvCxnSpPr>
        <p:spPr>
          <a:xfrm>
            <a:off x="2187475" y="4486475"/>
            <a:ext cx="777900" cy="0"/>
          </a:xfrm>
          <a:prstGeom prst="straightConnector1">
            <a:avLst/>
          </a:prstGeom>
          <a:noFill/>
          <a:ln cap="flat" cmpd="sng" w="9525">
            <a:solidFill>
              <a:srgbClr val="000000"/>
            </a:solidFill>
            <a:prstDash val="solid"/>
            <a:round/>
            <a:headEnd len="med" w="med" type="none"/>
            <a:tailEnd len="med" w="med" type="triangle"/>
          </a:ln>
        </p:spPr>
      </p:cxnSp>
      <p:cxnSp>
        <p:nvCxnSpPr>
          <p:cNvPr id="322" name="Google Shape;322;p48"/>
          <p:cNvCxnSpPr/>
          <p:nvPr/>
        </p:nvCxnSpPr>
        <p:spPr>
          <a:xfrm>
            <a:off x="4911175" y="4486475"/>
            <a:ext cx="777900" cy="0"/>
          </a:xfrm>
          <a:prstGeom prst="straightConnector1">
            <a:avLst/>
          </a:prstGeom>
          <a:noFill/>
          <a:ln cap="flat" cmpd="sng" w="9525">
            <a:solidFill>
              <a:srgbClr val="000000"/>
            </a:solidFill>
            <a:prstDash val="solid"/>
            <a:round/>
            <a:headEnd len="med" w="med" type="none"/>
            <a:tailEnd len="med" w="med" type="triangle"/>
          </a:ln>
        </p:spPr>
      </p:cxnSp>
      <p:pic>
        <p:nvPicPr>
          <p:cNvPr id="323" name="Google Shape;323;p48"/>
          <p:cNvPicPr preferRelativeResize="0"/>
          <p:nvPr/>
        </p:nvPicPr>
        <p:blipFill>
          <a:blip r:embed="rId6">
            <a:alphaModFix/>
          </a:blip>
          <a:stretch>
            <a:fillRect/>
          </a:stretch>
        </p:blipFill>
        <p:spPr>
          <a:xfrm>
            <a:off x="6793325" y="2048350"/>
            <a:ext cx="2142625" cy="169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idx="2" type="body"/>
          </p:nvPr>
        </p:nvSpPr>
        <p:spPr>
          <a:xfrm>
            <a:off x="552550" y="1807725"/>
            <a:ext cx="6173700" cy="311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Where do oil palms grow best?</a:t>
            </a:r>
            <a:endParaRPr/>
          </a:p>
          <a:p>
            <a:pPr indent="-342900" lvl="0" marL="457200" rtl="0" algn="l">
              <a:spcBef>
                <a:spcPts val="0"/>
              </a:spcBef>
              <a:spcAft>
                <a:spcPts val="0"/>
              </a:spcAft>
              <a:buSzPts val="1800"/>
              <a:buAutoNum type="arabicPeriod"/>
            </a:pPr>
            <a:r>
              <a:rPr lang="en-GB"/>
              <a:t>What two unique₁ species live in this region?</a:t>
            </a:r>
            <a:endParaRPr/>
          </a:p>
          <a:p>
            <a:pPr indent="-342900" lvl="0" marL="457200" rtl="0" algn="l">
              <a:spcBef>
                <a:spcPts val="0"/>
              </a:spcBef>
              <a:spcAft>
                <a:spcPts val="0"/>
              </a:spcAft>
              <a:buSzPts val="1800"/>
              <a:buAutoNum type="arabicPeriod"/>
            </a:pPr>
            <a:r>
              <a:rPr lang="en-GB"/>
              <a:t>What products are palm oil used in?</a:t>
            </a:r>
            <a:endParaRPr/>
          </a:p>
          <a:p>
            <a:pPr indent="-342900" lvl="0" marL="457200" rtl="0" algn="l">
              <a:spcBef>
                <a:spcPts val="0"/>
              </a:spcBef>
              <a:spcAft>
                <a:spcPts val="0"/>
              </a:spcAft>
              <a:buSzPts val="1800"/>
              <a:buAutoNum type="arabicPeriod"/>
            </a:pPr>
            <a:r>
              <a:rPr lang="en-GB"/>
              <a:t>What area is cleared out each hour to make way for palm oil plantations?</a:t>
            </a:r>
            <a:endParaRPr/>
          </a:p>
        </p:txBody>
      </p:sp>
      <p:graphicFrame>
        <p:nvGraphicFramePr>
          <p:cNvPr id="329" name="Google Shape;329;p49"/>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distinct</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30" name="Google Shape;330;p49"/>
          <p:cNvSpPr/>
          <p:nvPr/>
        </p:nvSpPr>
        <p:spPr>
          <a:xfrm>
            <a:off x="552550" y="858538"/>
            <a:ext cx="5896800" cy="704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entury Gothic"/>
                <a:ea typeface="Century Gothic"/>
                <a:cs typeface="Century Gothic"/>
                <a:sym typeface="Century Gothic"/>
              </a:rPr>
              <a:t>Answer the following questions on your whiteboards.</a:t>
            </a:r>
            <a:endParaRPr sz="1800">
              <a:latin typeface="Century Gothic"/>
              <a:ea typeface="Century Gothic"/>
              <a:cs typeface="Century Gothic"/>
              <a:sym typeface="Century Gothic"/>
            </a:endParaRPr>
          </a:p>
        </p:txBody>
      </p:sp>
      <p:graphicFrame>
        <p:nvGraphicFramePr>
          <p:cNvPr id="331" name="Google Shape;331;p49"/>
          <p:cNvGraphicFramePr/>
          <p:nvPr/>
        </p:nvGraphicFramePr>
        <p:xfrm>
          <a:off x="6797370" y="1060575"/>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remember that palm oil grows in the warm tropical regions 10 degrees north and south of the equator. This region is home to the only remaining wild orangutans and Sumatran tigers. Palm oil is used in 50% of packaged products due to the low cost of production and high yield of oil. It is estimated that 300 football fields of space are cleared each hour for palm oil plantations.</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
        <p:nvSpPr>
          <p:cNvPr id="332" name="Google Shape;332;p49"/>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33" name="Google Shape;333;p49"/>
          <p:cNvPicPr preferRelativeResize="0"/>
          <p:nvPr/>
        </p:nvPicPr>
        <p:blipFill rotWithShape="1">
          <a:blip r:embed="rId3">
            <a:alphaModFix/>
          </a:blip>
          <a:srcRect b="46962" l="0" r="0" t="9019"/>
          <a:stretch/>
        </p:blipFill>
        <p:spPr>
          <a:xfrm>
            <a:off x="913138" y="3930428"/>
            <a:ext cx="1252801" cy="704697"/>
          </a:xfrm>
          <a:prstGeom prst="rect">
            <a:avLst/>
          </a:prstGeom>
          <a:noFill/>
          <a:ln cap="flat" cmpd="sng" w="9525">
            <a:solidFill>
              <a:schemeClr val="dk2"/>
            </a:solidFill>
            <a:prstDash val="solid"/>
            <a:round/>
            <a:headEnd len="sm" w="sm" type="none"/>
            <a:tailEnd len="sm" w="sm" type="none"/>
          </a:ln>
        </p:spPr>
      </p:pic>
      <p:pic>
        <p:nvPicPr>
          <p:cNvPr id="334" name="Google Shape;334;p49"/>
          <p:cNvPicPr preferRelativeResize="0"/>
          <p:nvPr/>
        </p:nvPicPr>
        <p:blipFill rotWithShape="1">
          <a:blip r:embed="rId4">
            <a:alphaModFix/>
          </a:blip>
          <a:srcRect b="10629" l="0" r="0" t="10629"/>
          <a:stretch/>
        </p:blipFill>
        <p:spPr>
          <a:xfrm>
            <a:off x="4835975" y="3930423"/>
            <a:ext cx="1252800" cy="704701"/>
          </a:xfrm>
          <a:prstGeom prst="rect">
            <a:avLst/>
          </a:prstGeom>
          <a:noFill/>
          <a:ln cap="flat" cmpd="sng" w="9525">
            <a:solidFill>
              <a:schemeClr val="dk2"/>
            </a:solidFill>
            <a:prstDash val="solid"/>
            <a:round/>
            <a:headEnd len="sm" w="sm" type="none"/>
            <a:tailEnd len="sm" w="sm" type="none"/>
          </a:ln>
        </p:spPr>
      </p:pic>
      <p:pic>
        <p:nvPicPr>
          <p:cNvPr id="335" name="Google Shape;335;p49"/>
          <p:cNvPicPr preferRelativeResize="0"/>
          <p:nvPr/>
        </p:nvPicPr>
        <p:blipFill rotWithShape="1">
          <a:blip r:embed="rId5">
            <a:alphaModFix/>
          </a:blip>
          <a:srcRect b="7813" l="0" r="0" t="7813"/>
          <a:stretch/>
        </p:blipFill>
        <p:spPr>
          <a:xfrm>
            <a:off x="2874563" y="3930423"/>
            <a:ext cx="1252797" cy="70469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50"/>
          <p:cNvPicPr preferRelativeResize="0"/>
          <p:nvPr/>
        </p:nvPicPr>
        <p:blipFill rotWithShape="1">
          <a:blip r:embed="rId3">
            <a:alphaModFix/>
          </a:blip>
          <a:srcRect b="11297" l="21900" r="22130" t="13281"/>
          <a:stretch/>
        </p:blipFill>
        <p:spPr>
          <a:xfrm>
            <a:off x="1428913" y="1807750"/>
            <a:ext cx="4103870" cy="3110700"/>
          </a:xfrm>
          <a:prstGeom prst="rect">
            <a:avLst/>
          </a:prstGeom>
          <a:noFill/>
          <a:ln>
            <a:noFill/>
          </a:ln>
        </p:spPr>
      </p:pic>
      <p:graphicFrame>
        <p:nvGraphicFramePr>
          <p:cNvPr id="341" name="Google Shape;341;p50"/>
          <p:cNvGraphicFramePr/>
          <p:nvPr/>
        </p:nvGraphicFramePr>
        <p:xfrm>
          <a:off x="6793300" y="83565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What impact does deforestation have on the tropical ecosystem₁?</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42" name="Google Shape;342;p50"/>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natural habitats</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43" name="Google Shape;343;p50"/>
          <p:cNvSpPr/>
          <p:nvPr/>
        </p:nvSpPr>
        <p:spPr>
          <a:xfrm>
            <a:off x="552550" y="858538"/>
            <a:ext cx="5896800" cy="704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entury Gothic"/>
                <a:ea typeface="Century Gothic"/>
                <a:cs typeface="Century Gothic"/>
                <a:sym typeface="Century Gothic"/>
              </a:rPr>
              <a:t>Write three food chains from the food web below.</a:t>
            </a:r>
            <a:endParaRPr sz="1800">
              <a:latin typeface="Century Gothic"/>
              <a:ea typeface="Century Gothic"/>
              <a:cs typeface="Century Gothic"/>
              <a:sym typeface="Century Gothic"/>
            </a:endParaRPr>
          </a:p>
        </p:txBody>
      </p:sp>
      <p:graphicFrame>
        <p:nvGraphicFramePr>
          <p:cNvPr id="344" name="Google Shape;344;p50"/>
          <p:cNvGraphicFramePr/>
          <p:nvPr/>
        </p:nvGraphicFramePr>
        <p:xfrm>
          <a:off x="6797370" y="255405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remember a food chain shows which organisms eat other organisms.</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
        <p:nvSpPr>
          <p:cNvPr id="345" name="Google Shape;345;p50"/>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46" name="Google Shape;346;p50"/>
          <p:cNvPicPr preferRelativeResize="0"/>
          <p:nvPr/>
        </p:nvPicPr>
        <p:blipFill rotWithShape="1">
          <a:blip r:embed="rId4">
            <a:alphaModFix/>
          </a:blip>
          <a:srcRect b="7869" l="0" r="0" t="7869"/>
          <a:stretch/>
        </p:blipFill>
        <p:spPr>
          <a:xfrm>
            <a:off x="2419875" y="4499388"/>
            <a:ext cx="618655" cy="314232"/>
          </a:xfrm>
          <a:prstGeom prst="rect">
            <a:avLst/>
          </a:prstGeom>
          <a:noFill/>
          <a:ln cap="flat" cmpd="sng" w="9525">
            <a:solidFill>
              <a:schemeClr val="dk2"/>
            </a:solidFill>
            <a:prstDash val="solid"/>
            <a:round/>
            <a:headEnd len="sm" w="sm" type="none"/>
            <a:tailEnd len="sm" w="sm" type="none"/>
          </a:ln>
        </p:spPr>
      </p:pic>
      <p:pic>
        <p:nvPicPr>
          <p:cNvPr id="347" name="Google Shape;347;p50"/>
          <p:cNvPicPr preferRelativeResize="0"/>
          <p:nvPr/>
        </p:nvPicPr>
        <p:blipFill rotWithShape="1">
          <a:blip r:embed="rId5">
            <a:alphaModFix/>
          </a:blip>
          <a:srcRect b="7813" l="0" r="0" t="7813"/>
          <a:stretch/>
        </p:blipFill>
        <p:spPr>
          <a:xfrm>
            <a:off x="3953350" y="4482512"/>
            <a:ext cx="618645" cy="348000"/>
          </a:xfrm>
          <a:prstGeom prst="rect">
            <a:avLst/>
          </a:prstGeom>
          <a:noFill/>
          <a:ln cap="flat" cmpd="sng" w="9525">
            <a:solidFill>
              <a:schemeClr val="dk2"/>
            </a:solidFill>
            <a:prstDash val="solid"/>
            <a:round/>
            <a:headEnd len="sm" w="sm" type="none"/>
            <a:tailEnd len="sm" w="sm" type="none"/>
          </a:ln>
        </p:spPr>
      </p:pic>
      <p:pic>
        <p:nvPicPr>
          <p:cNvPr id="348" name="Google Shape;348;p50"/>
          <p:cNvPicPr preferRelativeResize="0"/>
          <p:nvPr/>
        </p:nvPicPr>
        <p:blipFill rotWithShape="1">
          <a:blip r:embed="rId6">
            <a:alphaModFix/>
          </a:blip>
          <a:srcRect b="7813" l="0" r="0" t="7813"/>
          <a:stretch/>
        </p:blipFill>
        <p:spPr>
          <a:xfrm>
            <a:off x="769925" y="3736127"/>
            <a:ext cx="692452" cy="389499"/>
          </a:xfrm>
          <a:prstGeom prst="rect">
            <a:avLst/>
          </a:prstGeom>
          <a:noFill/>
          <a:ln cap="flat" cmpd="sng" w="9525">
            <a:solidFill>
              <a:schemeClr val="dk2"/>
            </a:solidFill>
            <a:prstDash val="solid"/>
            <a:round/>
            <a:headEnd len="sm" w="sm" type="none"/>
            <a:tailEnd len="sm" w="sm" type="none"/>
          </a:ln>
        </p:spPr>
      </p:pic>
      <p:pic>
        <p:nvPicPr>
          <p:cNvPr id="349" name="Google Shape;349;p50"/>
          <p:cNvPicPr preferRelativeResize="0"/>
          <p:nvPr/>
        </p:nvPicPr>
        <p:blipFill rotWithShape="1">
          <a:blip r:embed="rId7">
            <a:alphaModFix/>
          </a:blip>
          <a:srcRect b="7813" l="0" r="0" t="7813"/>
          <a:stretch/>
        </p:blipFill>
        <p:spPr>
          <a:xfrm>
            <a:off x="4806875" y="1887147"/>
            <a:ext cx="692453" cy="389500"/>
          </a:xfrm>
          <a:prstGeom prst="rect">
            <a:avLst/>
          </a:prstGeom>
          <a:noFill/>
          <a:ln cap="flat" cmpd="sng" w="9525">
            <a:solidFill>
              <a:schemeClr val="dk2"/>
            </a:solidFill>
            <a:prstDash val="solid"/>
            <a:round/>
            <a:headEnd len="sm" w="sm" type="none"/>
            <a:tailEnd len="sm" w="sm" type="none"/>
          </a:ln>
        </p:spPr>
      </p:pic>
      <p:pic>
        <p:nvPicPr>
          <p:cNvPr id="350" name="Google Shape;350;p50"/>
          <p:cNvPicPr preferRelativeResize="0"/>
          <p:nvPr/>
        </p:nvPicPr>
        <p:blipFill rotWithShape="1">
          <a:blip r:embed="rId8">
            <a:alphaModFix/>
          </a:blip>
          <a:srcRect b="7813" l="0" r="0" t="7813"/>
          <a:stretch/>
        </p:blipFill>
        <p:spPr>
          <a:xfrm>
            <a:off x="5499325" y="3727173"/>
            <a:ext cx="724260" cy="407400"/>
          </a:xfrm>
          <a:prstGeom prst="rect">
            <a:avLst/>
          </a:prstGeom>
          <a:noFill/>
          <a:ln cap="flat" cmpd="sng" w="9525">
            <a:solidFill>
              <a:schemeClr val="dk2"/>
            </a:solidFill>
            <a:prstDash val="solid"/>
            <a:round/>
            <a:headEnd len="sm" w="sm" type="none"/>
            <a:tailEnd len="sm" w="sm" type="none"/>
          </a:ln>
        </p:spPr>
      </p:pic>
      <p:pic>
        <p:nvPicPr>
          <p:cNvPr id="351" name="Google Shape;351;p50"/>
          <p:cNvPicPr preferRelativeResize="0"/>
          <p:nvPr/>
        </p:nvPicPr>
        <p:blipFill rotWithShape="1">
          <a:blip r:embed="rId9">
            <a:alphaModFix/>
          </a:blip>
          <a:srcRect b="10930" l="0" r="0" t="10938"/>
          <a:stretch/>
        </p:blipFill>
        <p:spPr>
          <a:xfrm>
            <a:off x="1462375" y="3262650"/>
            <a:ext cx="692428" cy="389496"/>
          </a:xfrm>
          <a:prstGeom prst="rect">
            <a:avLst/>
          </a:prstGeom>
          <a:noFill/>
          <a:ln cap="flat" cmpd="sng" w="9525">
            <a:solidFill>
              <a:schemeClr val="dk2"/>
            </a:solidFill>
            <a:prstDash val="solid"/>
            <a:round/>
            <a:headEnd len="sm" w="sm" type="none"/>
            <a:tailEnd len="sm" w="sm" type="none"/>
          </a:ln>
        </p:spPr>
      </p:pic>
      <p:pic>
        <p:nvPicPr>
          <p:cNvPr id="352" name="Google Shape;352;p50"/>
          <p:cNvPicPr preferRelativeResize="0"/>
          <p:nvPr/>
        </p:nvPicPr>
        <p:blipFill rotWithShape="1">
          <a:blip r:embed="rId10">
            <a:alphaModFix/>
          </a:blip>
          <a:srcRect b="8943" l="0" r="0" t="8934"/>
          <a:stretch/>
        </p:blipFill>
        <p:spPr>
          <a:xfrm>
            <a:off x="3138825" y="2019623"/>
            <a:ext cx="724249" cy="407403"/>
          </a:xfrm>
          <a:prstGeom prst="rect">
            <a:avLst/>
          </a:prstGeom>
          <a:noFill/>
          <a:ln cap="flat" cmpd="sng" w="9525">
            <a:solidFill>
              <a:schemeClr val="dk2"/>
            </a:solidFill>
            <a:prstDash val="solid"/>
            <a:round/>
            <a:headEnd len="sm" w="sm" type="none"/>
            <a:tailEnd len="sm" w="sm" type="none"/>
          </a:ln>
        </p:spPr>
      </p:pic>
      <p:pic>
        <p:nvPicPr>
          <p:cNvPr id="353" name="Google Shape;353;p50"/>
          <p:cNvPicPr preferRelativeResize="0"/>
          <p:nvPr/>
        </p:nvPicPr>
        <p:blipFill rotWithShape="1">
          <a:blip r:embed="rId11">
            <a:alphaModFix/>
          </a:blip>
          <a:srcRect b="10" l="0" r="0" t="0"/>
          <a:stretch/>
        </p:blipFill>
        <p:spPr>
          <a:xfrm>
            <a:off x="5107375" y="3262655"/>
            <a:ext cx="692450" cy="38949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1"/>
          <p:cNvSpPr txBox="1"/>
          <p:nvPr>
            <p:ph idx="2" type="body"/>
          </p:nvPr>
        </p:nvSpPr>
        <p:spPr>
          <a:xfrm>
            <a:off x="552550" y="767450"/>
            <a:ext cx="6173700" cy="28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Organisations and activists are campaigning for sustainable palm oil plantations to </a:t>
            </a:r>
            <a:r>
              <a:rPr b="1" lang="en-GB"/>
              <a:t>conserve </a:t>
            </a:r>
            <a:r>
              <a:rPr lang="en-GB"/>
              <a:t>and </a:t>
            </a:r>
            <a:r>
              <a:rPr b="1" lang="en-GB"/>
              <a:t>protect </a:t>
            </a:r>
            <a:r>
              <a:rPr lang="en-GB"/>
              <a:t>the natural habitats₁ of orangutans, tigers and hundreds of other species.</a:t>
            </a:r>
            <a:endParaRPr/>
          </a:p>
          <a:p>
            <a:pPr indent="0" lvl="0" marL="0" rtl="0" algn="l">
              <a:spcBef>
                <a:spcPts val="1600"/>
              </a:spcBef>
              <a:spcAft>
                <a:spcPts val="1600"/>
              </a:spcAft>
              <a:buNone/>
            </a:pPr>
            <a:r>
              <a:rPr lang="en-GB"/>
              <a:t>The tropical lands around the equator are the only places where these creatures will survive in the wild, however deforestation due to palm oil plantations are threatening their survival.  </a:t>
            </a:r>
            <a:endParaRPr/>
          </a:p>
        </p:txBody>
      </p:sp>
      <p:graphicFrame>
        <p:nvGraphicFramePr>
          <p:cNvPr id="359" name="Google Shape;359;p51"/>
          <p:cNvGraphicFramePr/>
          <p:nvPr/>
        </p:nvGraphicFramePr>
        <p:xfrm>
          <a:off x="6793300" y="36370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Why are palm oil plantations only present around the equator?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60" name="Google Shape;360;p51"/>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animals ecosystem</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61" name="Google Shape;361;p51"/>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62" name="Google Shape;362;p51"/>
          <p:cNvPicPr preferRelativeResize="0"/>
          <p:nvPr/>
        </p:nvPicPr>
        <p:blipFill rotWithShape="1">
          <a:blip r:embed="rId3">
            <a:alphaModFix/>
          </a:blip>
          <a:srcRect b="1613" l="0" r="0" t="0"/>
          <a:stretch/>
        </p:blipFill>
        <p:spPr>
          <a:xfrm>
            <a:off x="6931050" y="1486500"/>
            <a:ext cx="1867126" cy="2610723"/>
          </a:xfrm>
          <a:prstGeom prst="rect">
            <a:avLst/>
          </a:prstGeom>
          <a:noFill/>
          <a:ln cap="flat" cmpd="sng" w="9525">
            <a:solidFill>
              <a:schemeClr val="dk2"/>
            </a:solidFill>
            <a:prstDash val="solid"/>
            <a:round/>
            <a:headEnd len="sm" w="sm" type="none"/>
            <a:tailEnd len="sm" w="sm" type="none"/>
          </a:ln>
        </p:spPr>
      </p:pic>
      <p:pic>
        <p:nvPicPr>
          <p:cNvPr id="363" name="Google Shape;363;p51"/>
          <p:cNvPicPr preferRelativeResize="0"/>
          <p:nvPr/>
        </p:nvPicPr>
        <p:blipFill rotWithShape="1">
          <a:blip r:embed="rId4">
            <a:alphaModFix/>
          </a:blip>
          <a:srcRect b="7812" l="0" r="0" t="7820"/>
          <a:stretch/>
        </p:blipFill>
        <p:spPr>
          <a:xfrm>
            <a:off x="452775" y="3582376"/>
            <a:ext cx="2517730" cy="1416224"/>
          </a:xfrm>
          <a:prstGeom prst="rect">
            <a:avLst/>
          </a:prstGeom>
          <a:noFill/>
          <a:ln cap="flat" cmpd="sng" w="9525">
            <a:solidFill>
              <a:schemeClr val="dk2"/>
            </a:solidFill>
            <a:prstDash val="solid"/>
            <a:round/>
            <a:headEnd len="sm" w="sm" type="none"/>
            <a:tailEnd len="sm" w="sm" type="none"/>
          </a:ln>
        </p:spPr>
      </p:pic>
      <p:pic>
        <p:nvPicPr>
          <p:cNvPr id="364" name="Google Shape;364;p51"/>
          <p:cNvPicPr preferRelativeResize="0"/>
          <p:nvPr/>
        </p:nvPicPr>
        <p:blipFill rotWithShape="1">
          <a:blip r:embed="rId5">
            <a:alphaModFix/>
          </a:blip>
          <a:srcRect b="12489" l="0" r="0" t="12497"/>
          <a:stretch/>
        </p:blipFill>
        <p:spPr>
          <a:xfrm>
            <a:off x="3625075" y="3582374"/>
            <a:ext cx="2517715" cy="141622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2"/>
          <p:cNvSpPr txBox="1"/>
          <p:nvPr>
            <p:ph idx="2" type="body"/>
          </p:nvPr>
        </p:nvSpPr>
        <p:spPr>
          <a:xfrm>
            <a:off x="552550" y="767450"/>
            <a:ext cx="6173700" cy="41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Palm oil plantations are a low cost, high yield₁ method of producing oils for cooking, cleaning and packaged good. However, palm oil will only grow in tropical regions around the equator.</a:t>
            </a:r>
            <a:endParaRPr/>
          </a:p>
          <a:p>
            <a:pPr indent="0" lvl="0" marL="0" rtl="0" algn="l">
              <a:spcBef>
                <a:spcPts val="1600"/>
              </a:spcBef>
              <a:spcAft>
                <a:spcPts val="1600"/>
              </a:spcAft>
              <a:buNone/>
            </a:pPr>
            <a:r>
              <a:rPr lang="en-GB"/>
              <a:t>This threatens many critically endangered species that only survive in these tropical conditions.</a:t>
            </a:r>
            <a:endParaRPr/>
          </a:p>
        </p:txBody>
      </p:sp>
      <p:graphicFrame>
        <p:nvGraphicFramePr>
          <p:cNvPr id="370" name="Google Shape;370;p52"/>
          <p:cNvGraphicFramePr/>
          <p:nvPr/>
        </p:nvGraphicFramePr>
        <p:xfrm>
          <a:off x="6797375" y="359600"/>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Why is palm oil only grown around the equator?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371" name="Google Shape;371;p52"/>
          <p:cNvGraphicFramePr/>
          <p:nvPr/>
        </p:nvGraphicFramePr>
        <p:xfrm>
          <a:off x="6797375" y="421350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produces a lot of oil</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sp>
        <p:nvSpPr>
          <p:cNvPr id="372" name="Google Shape;372;p52"/>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73" name="Google Shape;373;p52"/>
          <p:cNvPicPr preferRelativeResize="0"/>
          <p:nvPr/>
        </p:nvPicPr>
        <p:blipFill rotWithShape="1">
          <a:blip r:embed="rId3">
            <a:alphaModFix/>
          </a:blip>
          <a:srcRect b="7626" l="0" r="0" t="25236"/>
          <a:stretch/>
        </p:blipFill>
        <p:spPr>
          <a:xfrm>
            <a:off x="6797375" y="1643599"/>
            <a:ext cx="2142622" cy="2165965"/>
          </a:xfrm>
          <a:prstGeom prst="rect">
            <a:avLst/>
          </a:prstGeom>
          <a:noFill/>
          <a:ln cap="flat" cmpd="sng" w="9525">
            <a:solidFill>
              <a:schemeClr val="dk2"/>
            </a:solidFill>
            <a:prstDash val="solid"/>
            <a:round/>
            <a:headEnd len="sm" w="sm" type="none"/>
            <a:tailEnd len="sm" w="sm" type="none"/>
          </a:ln>
        </p:spPr>
      </p:pic>
      <p:pic>
        <p:nvPicPr>
          <p:cNvPr id="374" name="Google Shape;374;p52"/>
          <p:cNvPicPr preferRelativeResize="0"/>
          <p:nvPr/>
        </p:nvPicPr>
        <p:blipFill rotWithShape="1">
          <a:blip r:embed="rId4">
            <a:alphaModFix/>
          </a:blip>
          <a:srcRect b="7813" l="0" r="0" t="7813"/>
          <a:stretch/>
        </p:blipFill>
        <p:spPr>
          <a:xfrm>
            <a:off x="3674963" y="3274757"/>
            <a:ext cx="2708296" cy="1523415"/>
          </a:xfrm>
          <a:prstGeom prst="rect">
            <a:avLst/>
          </a:prstGeom>
          <a:noFill/>
          <a:ln cap="flat" cmpd="sng" w="9525">
            <a:solidFill>
              <a:schemeClr val="dk2"/>
            </a:solidFill>
            <a:prstDash val="solid"/>
            <a:round/>
            <a:headEnd len="sm" w="sm" type="none"/>
            <a:tailEnd len="sm" w="sm" type="none"/>
          </a:ln>
        </p:spPr>
      </p:pic>
      <p:pic>
        <p:nvPicPr>
          <p:cNvPr id="375" name="Google Shape;375;p52"/>
          <p:cNvPicPr preferRelativeResize="0"/>
          <p:nvPr/>
        </p:nvPicPr>
        <p:blipFill rotWithShape="1">
          <a:blip r:embed="rId5">
            <a:alphaModFix/>
          </a:blip>
          <a:srcRect b="7813" l="0" r="0" t="7813"/>
          <a:stretch/>
        </p:blipFill>
        <p:spPr>
          <a:xfrm>
            <a:off x="552550" y="3274750"/>
            <a:ext cx="2708295" cy="152342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7" name="Shape 197"/>
        <p:cNvGrpSpPr/>
        <p:nvPr/>
      </p:nvGrpSpPr>
      <p:grpSpPr>
        <a:xfrm>
          <a:off x="0" y="0"/>
          <a:ext cx="0" cy="0"/>
          <a:chOff x="0" y="0"/>
          <a:chExt cx="0" cy="0"/>
        </a:xfrm>
      </p:grpSpPr>
      <p:sp>
        <p:nvSpPr>
          <p:cNvPr id="198" name="Google Shape;198;p35"/>
          <p:cNvSpPr txBox="1"/>
          <p:nvPr>
            <p:ph idx="1" type="body"/>
          </p:nvPr>
        </p:nvSpPr>
        <p:spPr>
          <a:xfrm>
            <a:off x="586550" y="243050"/>
            <a:ext cx="7986000" cy="18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Do not delete this slide.</a:t>
            </a:r>
            <a:endParaRPr b="1"/>
          </a:p>
          <a:p>
            <a:pPr indent="0" lvl="0" marL="0" rtl="0" algn="l">
              <a:spcBef>
                <a:spcPts val="1600"/>
              </a:spcBef>
              <a:spcAft>
                <a:spcPts val="0"/>
              </a:spcAft>
              <a:buNone/>
            </a:pPr>
            <a:r>
              <a:rPr lang="en-GB"/>
              <a:t>This slide is designed so that you can copy the </a:t>
            </a:r>
            <a:r>
              <a:rPr b="1" lang="en-GB"/>
              <a:t>prompt box</a:t>
            </a:r>
            <a:r>
              <a:rPr lang="en-GB"/>
              <a:t> you need and insert it into your slides.</a:t>
            </a:r>
            <a:endParaRPr/>
          </a:p>
          <a:p>
            <a:pPr indent="0" lvl="0" marL="0" rtl="0" algn="l">
              <a:spcBef>
                <a:spcPts val="1600"/>
              </a:spcBef>
              <a:spcAft>
                <a:spcPts val="1600"/>
              </a:spcAft>
              <a:buNone/>
            </a:pPr>
            <a:r>
              <a:rPr lang="en-GB"/>
              <a:t>This slide is hidden and will not be included when presenting your lesson.</a:t>
            </a:r>
            <a:endParaRPr/>
          </a:p>
        </p:txBody>
      </p:sp>
      <p:graphicFrame>
        <p:nvGraphicFramePr>
          <p:cNvPr id="199" name="Google Shape;199;p35"/>
          <p:cNvGraphicFramePr/>
          <p:nvPr/>
        </p:nvGraphicFramePr>
        <p:xfrm>
          <a:off x="2040790" y="3654050"/>
          <a:ext cx="3000000" cy="3000000"/>
        </p:xfrm>
        <a:graphic>
          <a:graphicData uri="http://schemas.openxmlformats.org/drawingml/2006/table">
            <a:tbl>
              <a:tblPr>
                <a:noFill/>
                <a:tableStyleId>{E65C7FD3-7B5D-4350-B157-7BE4477EE74E}</a:tableStyleId>
              </a:tblPr>
              <a:tblGrid>
                <a:gridCol w="2134475"/>
              </a:tblGrid>
              <a:tr h="3205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TEACHER CUE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solidFill>
                      <a:srgbClr val="674EA7"/>
                    </a:solidFill>
                  </a:tcPr>
                </a:tc>
              </a:tr>
              <a:tr h="388025">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674EA7"/>
                      </a:solidFill>
                      <a:prstDash val="solid"/>
                      <a:round/>
                      <a:headEnd len="sm" w="sm" type="none"/>
                      <a:tailEnd len="sm" w="sm" type="none"/>
                    </a:lnL>
                    <a:lnR cap="flat" cmpd="sng" w="9525">
                      <a:solidFill>
                        <a:srgbClr val="674EA7"/>
                      </a:solidFill>
                      <a:prstDash val="solid"/>
                      <a:round/>
                      <a:headEnd len="sm" w="sm" type="none"/>
                      <a:tailEnd len="sm" w="sm" type="none"/>
                    </a:lnR>
                    <a:lnT cap="flat" cmpd="sng" w="9525">
                      <a:solidFill>
                        <a:srgbClr val="674EA7"/>
                      </a:solidFill>
                      <a:prstDash val="solid"/>
                      <a:round/>
                      <a:headEnd len="sm" w="sm" type="none"/>
                      <a:tailEnd len="sm" w="sm" type="none"/>
                    </a:lnT>
                    <a:lnB cap="flat" cmpd="sng" w="9525">
                      <a:solidFill>
                        <a:srgbClr val="674EA7"/>
                      </a:solidFill>
                      <a:prstDash val="solid"/>
                      <a:round/>
                      <a:headEnd len="sm" w="sm" type="none"/>
                      <a:tailEnd len="sm" w="sm" type="none"/>
                    </a:lnB>
                  </a:tcPr>
                </a:tc>
              </a:tr>
            </a:tbl>
          </a:graphicData>
        </a:graphic>
      </p:graphicFrame>
      <p:graphicFrame>
        <p:nvGraphicFramePr>
          <p:cNvPr id="200" name="Google Shape;200;p35"/>
          <p:cNvGraphicFramePr/>
          <p:nvPr/>
        </p:nvGraphicFramePr>
        <p:xfrm>
          <a:off x="2040800" y="2531575"/>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VOCABULARY</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bl>
          </a:graphicData>
        </a:graphic>
      </p:graphicFrame>
      <p:graphicFrame>
        <p:nvGraphicFramePr>
          <p:cNvPr id="201" name="Google Shape;201;p35"/>
          <p:cNvGraphicFramePr/>
          <p:nvPr/>
        </p:nvGraphicFramePr>
        <p:xfrm>
          <a:off x="586550" y="2531575"/>
          <a:ext cx="3000000" cy="3000000"/>
        </p:xfrm>
        <a:graphic>
          <a:graphicData uri="http://schemas.openxmlformats.org/drawingml/2006/table">
            <a:tbl>
              <a:tblPr>
                <a:noFill/>
                <a:tableStyleId>{E65C7FD3-7B5D-4350-B157-7BE4477EE74E}</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202" name="Google Shape;202;p35"/>
          <p:cNvGraphicFramePr/>
          <p:nvPr/>
        </p:nvGraphicFramePr>
        <p:xfrm>
          <a:off x="586550" y="3177225"/>
          <a:ext cx="3000000" cy="3000000"/>
        </p:xfrm>
        <a:graphic>
          <a:graphicData uri="http://schemas.openxmlformats.org/drawingml/2006/table">
            <a:tbl>
              <a:tblPr>
                <a:noFill/>
                <a:tableStyleId>{E65C7FD3-7B5D-4350-B157-7BE4477EE74E}</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READ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203" name="Google Shape;203;p35"/>
          <p:cNvGraphicFramePr/>
          <p:nvPr/>
        </p:nvGraphicFramePr>
        <p:xfrm>
          <a:off x="4439730" y="3654038"/>
          <a:ext cx="3000000" cy="3000000"/>
        </p:xfrm>
        <a:graphic>
          <a:graphicData uri="http://schemas.openxmlformats.org/drawingml/2006/table">
            <a:tbl>
              <a:tblPr>
                <a:noFill/>
                <a:tableStyleId>{E65C7FD3-7B5D-4350-B157-7BE4477EE74E}</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MAKE THE CONNECTION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you already know….</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graphicFrame>
        <p:nvGraphicFramePr>
          <p:cNvPr id="204" name="Google Shape;204;p35"/>
          <p:cNvGraphicFramePr/>
          <p:nvPr/>
        </p:nvGraphicFramePr>
        <p:xfrm>
          <a:off x="6838660" y="2531563"/>
          <a:ext cx="3000000" cy="3000000"/>
        </p:xfrm>
        <a:graphic>
          <a:graphicData uri="http://schemas.openxmlformats.org/drawingml/2006/table">
            <a:tbl>
              <a:tblPr>
                <a:noFill/>
                <a:tableStyleId>{E65C7FD3-7B5D-4350-B157-7BE4477EE74E}</a:tableStyleId>
              </a:tblPr>
              <a:tblGrid>
                <a:gridCol w="2142625"/>
              </a:tblGrid>
              <a:tr h="2298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8615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05" name="Google Shape;205;p35"/>
          <p:cNvGraphicFramePr/>
          <p:nvPr/>
        </p:nvGraphicFramePr>
        <p:xfrm>
          <a:off x="4439720" y="2531575"/>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Students, remember….</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graphicFrame>
        <p:nvGraphicFramePr>
          <p:cNvPr id="206" name="Google Shape;206;p35"/>
          <p:cNvGraphicFramePr/>
          <p:nvPr/>
        </p:nvGraphicFramePr>
        <p:xfrm>
          <a:off x="6838650" y="3654050"/>
          <a:ext cx="3000000" cy="3000000"/>
        </p:xfrm>
        <a:graphic>
          <a:graphicData uri="http://schemas.openxmlformats.org/drawingml/2006/table">
            <a:tbl>
              <a:tblPr>
                <a:noFill/>
                <a:tableStyleId>{E65C7FD3-7B5D-4350-B157-7BE4477EE74E}</a:tableStyleId>
              </a:tblPr>
              <a:tblGrid>
                <a:gridCol w="2142625"/>
              </a:tblGrid>
              <a:tr h="3089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EXTENSION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6FA8DC"/>
                    </a:solidFill>
                  </a:tcPr>
                </a:tc>
              </a:tr>
              <a:tr h="433350">
                <a:tc>
                  <a:txBody>
                    <a:bodyPr/>
                    <a:lstStyle/>
                    <a:p>
                      <a:pPr indent="0" lvl="0" marL="0" rtl="0" algn="l">
                        <a:spcBef>
                          <a:spcPts val="0"/>
                        </a:spcBef>
                        <a:spcAft>
                          <a:spcPts val="0"/>
                        </a:spcAft>
                        <a:buNone/>
                      </a:pPr>
                      <a:r>
                        <a:t/>
                      </a:r>
                      <a:endParaRPr sz="1100">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3"/>
          <p:cNvSpPr txBox="1"/>
          <p:nvPr>
            <p:ph idx="2" type="body"/>
          </p:nvPr>
        </p:nvSpPr>
        <p:spPr>
          <a:xfrm>
            <a:off x="552550" y="1694900"/>
            <a:ext cx="6173700" cy="230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Why does deforestation impact tropical ecosystems?</a:t>
            </a:r>
            <a:endParaRPr/>
          </a:p>
          <a:p>
            <a:pPr indent="-342900" lvl="0" marL="457200" rtl="0" algn="l">
              <a:spcBef>
                <a:spcPts val="0"/>
              </a:spcBef>
              <a:spcAft>
                <a:spcPts val="0"/>
              </a:spcAft>
              <a:buSzPts val="1800"/>
              <a:buAutoNum type="arabicPeriod"/>
            </a:pPr>
            <a:r>
              <a:rPr lang="en-GB"/>
              <a:t>What can be done to protect and conserve these areas and organisms.</a:t>
            </a:r>
            <a:endParaRPr/>
          </a:p>
          <a:p>
            <a:pPr indent="-342900" lvl="0" marL="457200" rtl="0" algn="l">
              <a:spcBef>
                <a:spcPts val="0"/>
              </a:spcBef>
              <a:spcAft>
                <a:spcPts val="0"/>
              </a:spcAft>
              <a:buSzPts val="1800"/>
              <a:buAutoNum type="arabicPeriod"/>
            </a:pPr>
            <a:r>
              <a:rPr lang="en-GB"/>
              <a:t>Create a food web that shows the relationship between orangutans, fish, fowl, deer, boar, Sumatran tigers and the rainforest.</a:t>
            </a:r>
            <a:endParaRPr/>
          </a:p>
        </p:txBody>
      </p:sp>
      <p:sp>
        <p:nvSpPr>
          <p:cNvPr id="381" name="Google Shape;381;p53"/>
          <p:cNvSpPr/>
          <p:nvPr/>
        </p:nvSpPr>
        <p:spPr>
          <a:xfrm>
            <a:off x="552550" y="858538"/>
            <a:ext cx="5896800" cy="704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entury Gothic"/>
                <a:ea typeface="Century Gothic"/>
                <a:cs typeface="Century Gothic"/>
                <a:sym typeface="Century Gothic"/>
              </a:rPr>
              <a:t>Answer the following questions in your workbooks.</a:t>
            </a:r>
            <a:endParaRPr sz="1800">
              <a:latin typeface="Century Gothic"/>
              <a:ea typeface="Century Gothic"/>
              <a:cs typeface="Century Gothic"/>
              <a:sym typeface="Century Gothic"/>
            </a:endParaRPr>
          </a:p>
        </p:txBody>
      </p:sp>
      <p:graphicFrame>
        <p:nvGraphicFramePr>
          <p:cNvPr id="382" name="Google Shape;382;p53"/>
          <p:cNvGraphicFramePr/>
          <p:nvPr/>
        </p:nvGraphicFramePr>
        <p:xfrm>
          <a:off x="6797370" y="1563250"/>
          <a:ext cx="3000000" cy="3000000"/>
        </p:xfrm>
        <a:graphic>
          <a:graphicData uri="http://schemas.openxmlformats.org/drawingml/2006/table">
            <a:tbl>
              <a:tblPr>
                <a:noFill/>
                <a:tableStyleId>{E65C7FD3-7B5D-4350-B157-7BE4477EE74E}</a:tableStyleId>
              </a:tblPr>
              <a:tblGrid>
                <a:gridCol w="21344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HINT</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AA84F"/>
                    </a:solidFill>
                  </a:tcPr>
                </a:tc>
              </a:tr>
              <a:tr h="100000">
                <a:tc>
                  <a:txBody>
                    <a:bodyPr/>
                    <a:lstStyle/>
                    <a:p>
                      <a:pPr indent="0" lvl="0" marL="0" rtl="0" algn="l">
                        <a:spcBef>
                          <a:spcPts val="0"/>
                        </a:spcBef>
                        <a:spcAft>
                          <a:spcPts val="0"/>
                        </a:spcAft>
                        <a:buNone/>
                      </a:pPr>
                      <a:r>
                        <a:rPr lang="en-GB" sz="1100">
                          <a:solidFill>
                            <a:schemeClr val="dk1"/>
                          </a:solidFill>
                          <a:latin typeface="Century Gothic"/>
                          <a:ea typeface="Century Gothic"/>
                          <a:cs typeface="Century Gothic"/>
                          <a:sym typeface="Century Gothic"/>
                        </a:rPr>
                        <a:t>Students, remember that palm oil grows in the warm tropical regions 10 degrees north and south of the equator. This region is home to the only remaining wild orangutans and Sumatran tigers. Palm oil is used in 50% of packaged products due to the low cost of production and high yield of oil. It is estimated that 300 football fields of space are cleared each hour for palm oil plantations.</a:t>
                      </a:r>
                      <a:endParaRPr sz="1100">
                        <a:latin typeface="Century Gothic"/>
                        <a:ea typeface="Century Gothic"/>
                        <a:cs typeface="Century Gothic"/>
                        <a:sym typeface="Century Gothic"/>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
        <p:nvSpPr>
          <p:cNvPr id="383" name="Google Shape;383;p53"/>
          <p:cNvSpPr txBox="1"/>
          <p:nvPr>
            <p:ph idx="1" type="subTitle"/>
          </p:nvPr>
        </p:nvSpPr>
        <p:spPr>
          <a:xfrm>
            <a:off x="95500" y="266050"/>
            <a:ext cx="67707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750"/>
              <a:t>We will explain how palm oil production affects ecosystems.</a:t>
            </a:r>
            <a:endParaRPr sz="1750"/>
          </a:p>
        </p:txBody>
      </p:sp>
      <p:pic>
        <p:nvPicPr>
          <p:cNvPr id="384" name="Google Shape;384;p53"/>
          <p:cNvPicPr preferRelativeResize="0"/>
          <p:nvPr/>
        </p:nvPicPr>
        <p:blipFill rotWithShape="1">
          <a:blip r:embed="rId3">
            <a:alphaModFix/>
          </a:blip>
          <a:srcRect b="16407" l="0" r="0" t="35250"/>
          <a:stretch/>
        </p:blipFill>
        <p:spPr>
          <a:xfrm>
            <a:off x="769175" y="4132044"/>
            <a:ext cx="1252803" cy="704701"/>
          </a:xfrm>
          <a:prstGeom prst="rect">
            <a:avLst/>
          </a:prstGeom>
          <a:noFill/>
          <a:ln cap="flat" cmpd="sng" w="9525">
            <a:solidFill>
              <a:schemeClr val="dk2"/>
            </a:solidFill>
            <a:prstDash val="solid"/>
            <a:round/>
            <a:headEnd len="sm" w="sm" type="none"/>
            <a:tailEnd len="sm" w="sm" type="none"/>
          </a:ln>
        </p:spPr>
      </p:pic>
      <p:pic>
        <p:nvPicPr>
          <p:cNvPr id="385" name="Google Shape;385;p53"/>
          <p:cNvPicPr preferRelativeResize="0"/>
          <p:nvPr/>
        </p:nvPicPr>
        <p:blipFill rotWithShape="1">
          <a:blip r:embed="rId4">
            <a:alphaModFix/>
          </a:blip>
          <a:srcRect b="7813" l="0" r="0" t="7813"/>
          <a:stretch/>
        </p:blipFill>
        <p:spPr>
          <a:xfrm>
            <a:off x="2172780" y="4132050"/>
            <a:ext cx="1252785" cy="704700"/>
          </a:xfrm>
          <a:prstGeom prst="rect">
            <a:avLst/>
          </a:prstGeom>
          <a:noFill/>
          <a:ln cap="flat" cmpd="sng" w="9525">
            <a:solidFill>
              <a:schemeClr val="dk2"/>
            </a:solidFill>
            <a:prstDash val="solid"/>
            <a:round/>
            <a:headEnd len="sm" w="sm" type="none"/>
            <a:tailEnd len="sm" w="sm" type="none"/>
          </a:ln>
        </p:spPr>
      </p:pic>
      <p:pic>
        <p:nvPicPr>
          <p:cNvPr id="386" name="Google Shape;386;p53"/>
          <p:cNvPicPr preferRelativeResize="0"/>
          <p:nvPr/>
        </p:nvPicPr>
        <p:blipFill rotWithShape="1">
          <a:blip r:embed="rId5">
            <a:alphaModFix/>
          </a:blip>
          <a:srcRect b="12495" l="0" r="0" t="12502"/>
          <a:stretch/>
        </p:blipFill>
        <p:spPr>
          <a:xfrm>
            <a:off x="3576350" y="4132047"/>
            <a:ext cx="1252804" cy="704700"/>
          </a:xfrm>
          <a:prstGeom prst="rect">
            <a:avLst/>
          </a:prstGeom>
          <a:noFill/>
          <a:ln cap="flat" cmpd="sng" w="9525">
            <a:solidFill>
              <a:schemeClr val="dk2"/>
            </a:solidFill>
            <a:prstDash val="solid"/>
            <a:round/>
            <a:headEnd len="sm" w="sm" type="none"/>
            <a:tailEnd len="sm" w="sm" type="none"/>
          </a:ln>
        </p:spPr>
      </p:pic>
      <p:pic>
        <p:nvPicPr>
          <p:cNvPr id="387" name="Google Shape;387;p53"/>
          <p:cNvPicPr preferRelativeResize="0"/>
          <p:nvPr/>
        </p:nvPicPr>
        <p:blipFill rotWithShape="1">
          <a:blip r:embed="rId6">
            <a:alphaModFix/>
          </a:blip>
          <a:srcRect b="7541" l="0" r="0" t="7532"/>
          <a:stretch/>
        </p:blipFill>
        <p:spPr>
          <a:xfrm>
            <a:off x="4979925" y="4132050"/>
            <a:ext cx="1252796" cy="704698"/>
          </a:xfrm>
          <a:prstGeom prst="rect">
            <a:avLst/>
          </a:prstGeom>
          <a:noFill/>
          <a:ln cap="flat" cmpd="sng" w="9525">
            <a:solidFill>
              <a:schemeClr val="dk2"/>
            </a:solidFill>
            <a:prstDash val="solid"/>
            <a:round/>
            <a:headEnd len="sm" w="sm" type="none"/>
            <a:tailEnd len="sm" w="sm" type="none"/>
          </a:ln>
        </p:spPr>
      </p:pic>
      <p:graphicFrame>
        <p:nvGraphicFramePr>
          <p:cNvPr id="388" name="Google Shape;388;p53"/>
          <p:cNvGraphicFramePr/>
          <p:nvPr/>
        </p:nvGraphicFramePr>
        <p:xfrm>
          <a:off x="6793300" y="266050"/>
          <a:ext cx="3000000" cy="3000000"/>
        </p:xfrm>
        <a:graphic>
          <a:graphicData uri="http://schemas.openxmlformats.org/drawingml/2006/table">
            <a:tbl>
              <a:tblPr>
                <a:noFill/>
                <a:tableStyleId>{E65C7FD3-7B5D-4350-B157-7BE4477EE74E}</a:tableStyleId>
              </a:tblPr>
              <a:tblGrid>
                <a:gridCol w="2142625"/>
              </a:tblGrid>
              <a:tr h="30897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EXTENSION</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6FA8DC"/>
                    </a:solidFill>
                  </a:tcPr>
                </a:tc>
              </a:tr>
              <a:tr h="433350">
                <a:tc>
                  <a:txBody>
                    <a:bodyPr/>
                    <a:lstStyle/>
                    <a:p>
                      <a:pPr indent="0" lvl="0" marL="0" rtl="0" algn="l">
                        <a:spcBef>
                          <a:spcPts val="0"/>
                        </a:spcBef>
                        <a:spcAft>
                          <a:spcPts val="0"/>
                        </a:spcAft>
                        <a:buClr>
                          <a:schemeClr val="dk1"/>
                        </a:buClr>
                        <a:buSzPts val="1100"/>
                        <a:buFont typeface="Arial"/>
                        <a:buNone/>
                      </a:pPr>
                      <a:r>
                        <a:rPr lang="en-GB" sz="1100">
                          <a:solidFill>
                            <a:schemeClr val="dk1"/>
                          </a:solidFill>
                          <a:latin typeface="Century Gothic"/>
                          <a:ea typeface="Century Gothic"/>
                          <a:cs typeface="Century Gothic"/>
                          <a:sym typeface="Century Gothic"/>
                        </a:rPr>
                        <a:t>Research the Linnaean classification of orangutans and Sumatran tigers.</a:t>
                      </a:r>
                      <a:endParaRPr sz="1100">
                        <a:latin typeface="Century Gothic"/>
                        <a:ea typeface="Century Gothic"/>
                        <a:cs typeface="Century Gothic"/>
                        <a:sym typeface="Century Gothic"/>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graphicFrame>
        <p:nvGraphicFramePr>
          <p:cNvPr id="393" name="Google Shape;393;p54"/>
          <p:cNvGraphicFramePr/>
          <p:nvPr/>
        </p:nvGraphicFramePr>
        <p:xfrm>
          <a:off x="6793300" y="4154275"/>
          <a:ext cx="3000000" cy="3000000"/>
        </p:xfrm>
        <a:graphic>
          <a:graphicData uri="http://schemas.openxmlformats.org/drawingml/2006/table">
            <a:tbl>
              <a:tblPr>
                <a:noFill/>
                <a:tableStyleId>{E65C7FD3-7B5D-4350-B157-7BE4477EE74E}</a:tableStyleId>
              </a:tblPr>
              <a:tblGrid>
                <a:gridCol w="214262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CHECK FOR UNDERSTANDING</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396200">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Check Success Criteria.</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
        <p:nvSpPr>
          <p:cNvPr id="394" name="Google Shape;394;p54"/>
          <p:cNvSpPr txBox="1"/>
          <p:nvPr>
            <p:ph type="title"/>
          </p:nvPr>
        </p:nvSpPr>
        <p:spPr>
          <a:xfrm>
            <a:off x="532075" y="477525"/>
            <a:ext cx="48054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400"/>
              <a:t>We will explain how palm oil production affects ecosystems.</a:t>
            </a:r>
            <a:endParaRPr sz="3400"/>
          </a:p>
        </p:txBody>
      </p:sp>
      <p:sp>
        <p:nvSpPr>
          <p:cNvPr id="395" name="Google Shape;395;p54"/>
          <p:cNvSpPr txBox="1"/>
          <p:nvPr>
            <p:ph idx="1" type="body"/>
          </p:nvPr>
        </p:nvSpPr>
        <p:spPr>
          <a:xfrm>
            <a:off x="497975" y="2848200"/>
            <a:ext cx="5198100" cy="2056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highlight>
                  <a:schemeClr val="lt1"/>
                </a:highlight>
              </a:rPr>
              <a:t>We will identify the impacts of palm oil production in Sumatra &amp; Borneo.</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GB" sz="2000">
                <a:solidFill>
                  <a:schemeClr val="dk1"/>
                </a:solidFill>
                <a:highlight>
                  <a:schemeClr val="lt1"/>
                </a:highlight>
              </a:rPr>
              <a:t>We will use examples of food webs and how ecosystems are affected by palm oil production.</a:t>
            </a:r>
            <a:endParaRPr sz="1150">
              <a:solidFill>
                <a:schemeClr val="dk1"/>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nvSpPr>
        <p:spPr>
          <a:xfrm>
            <a:off x="679625" y="684850"/>
            <a:ext cx="5805300" cy="364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1800">
                <a:solidFill>
                  <a:schemeClr val="dk1"/>
                </a:solidFill>
                <a:latin typeface="Century Gothic"/>
                <a:ea typeface="Century Gothic"/>
                <a:cs typeface="Century Gothic"/>
                <a:sym typeface="Century Gothic"/>
              </a:rPr>
              <a:t>Write 3 food chains from the food web below.</a:t>
            </a:r>
            <a:endParaRPr sz="1800">
              <a:solidFill>
                <a:schemeClr val="dk1"/>
              </a:solidFill>
              <a:latin typeface="Century Gothic"/>
              <a:ea typeface="Century Gothic"/>
              <a:cs typeface="Century Gothic"/>
              <a:sym typeface="Century Gothic"/>
            </a:endParaRPr>
          </a:p>
        </p:txBody>
      </p:sp>
      <p:pic>
        <p:nvPicPr>
          <p:cNvPr id="212" name="Google Shape;212;p36"/>
          <p:cNvPicPr preferRelativeResize="0"/>
          <p:nvPr/>
        </p:nvPicPr>
        <p:blipFill rotWithShape="1">
          <a:blip r:embed="rId3">
            <a:alphaModFix/>
          </a:blip>
          <a:srcRect b="18027" l="1764" r="65009" t="38342"/>
          <a:stretch/>
        </p:blipFill>
        <p:spPr>
          <a:xfrm>
            <a:off x="2172913" y="1345800"/>
            <a:ext cx="4798176" cy="354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VERTEBRATE</a:t>
            </a:r>
            <a:endParaRPr sz="4800"/>
          </a:p>
          <a:p>
            <a:pPr indent="0" lvl="0" marL="0" rtl="0" algn="r">
              <a:spcBef>
                <a:spcPts val="0"/>
              </a:spcBef>
              <a:spcAft>
                <a:spcPts val="1600"/>
              </a:spcAft>
              <a:buNone/>
            </a:pPr>
            <a:r>
              <a:rPr lang="en-GB" sz="4800">
                <a:solidFill>
                  <a:srgbClr val="0B5394"/>
                </a:solidFill>
              </a:rPr>
              <a:t>HAS A BACKBONE</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IN</a:t>
            </a:r>
            <a:r>
              <a:rPr lang="en-GB" sz="4800"/>
              <a:t>VERTEBRATE</a:t>
            </a:r>
            <a:endParaRPr sz="4800"/>
          </a:p>
          <a:p>
            <a:pPr indent="0" lvl="0" marL="0" rtl="0" algn="r">
              <a:spcBef>
                <a:spcPts val="0"/>
              </a:spcBef>
              <a:spcAft>
                <a:spcPts val="1600"/>
              </a:spcAft>
              <a:buNone/>
            </a:pPr>
            <a:r>
              <a:rPr lang="en-GB" sz="4800">
                <a:solidFill>
                  <a:srgbClr val="0B5394"/>
                </a:solidFill>
              </a:rPr>
              <a:t>HAS NO BACKBONE</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9"/>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FOOD CHAIN</a:t>
            </a:r>
            <a:endParaRPr sz="4800"/>
          </a:p>
          <a:p>
            <a:pPr indent="0" lvl="0" marL="0" rtl="0" algn="r">
              <a:spcBef>
                <a:spcPts val="0"/>
              </a:spcBef>
              <a:spcAft>
                <a:spcPts val="1600"/>
              </a:spcAft>
              <a:buNone/>
            </a:pPr>
            <a:r>
              <a:rPr lang="en-GB" sz="2500">
                <a:solidFill>
                  <a:srgbClr val="0B5394"/>
                </a:solidFill>
              </a:rPr>
              <a:t>HOW ENERGY TRANSFERRED BETWEEN ORGANISMS</a:t>
            </a:r>
            <a:endParaRPr sz="25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idx="1" type="body"/>
          </p:nvPr>
        </p:nvSpPr>
        <p:spPr>
          <a:xfrm>
            <a:off x="499650" y="566200"/>
            <a:ext cx="8457300" cy="409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Repeat the opposite word/phrase.</a:t>
            </a:r>
            <a:endParaRPr sz="2400"/>
          </a:p>
          <a:p>
            <a:pPr indent="0" lvl="0" marL="0" rtl="0" algn="l">
              <a:spcBef>
                <a:spcPts val="1600"/>
              </a:spcBef>
              <a:spcAft>
                <a:spcPts val="0"/>
              </a:spcAft>
              <a:buNone/>
            </a:pPr>
            <a:r>
              <a:rPr lang="en-GB" sz="4800"/>
              <a:t>FOOD WEB</a:t>
            </a:r>
            <a:endParaRPr sz="4800"/>
          </a:p>
          <a:p>
            <a:pPr indent="0" lvl="0" marL="0" rtl="0" algn="r">
              <a:spcBef>
                <a:spcPts val="0"/>
              </a:spcBef>
              <a:spcAft>
                <a:spcPts val="1600"/>
              </a:spcAft>
              <a:buNone/>
            </a:pPr>
            <a:r>
              <a:rPr lang="en-GB" sz="2200">
                <a:solidFill>
                  <a:srgbClr val="0B5394"/>
                </a:solidFill>
              </a:rPr>
              <a:t>INTERACTIONS BETWEEN ORGANISMS IN AN ENVIRONMENT</a:t>
            </a:r>
            <a:endParaRPr sz="22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idx="1" type="body"/>
          </p:nvPr>
        </p:nvSpPr>
        <p:spPr>
          <a:xfrm>
            <a:off x="709450" y="566200"/>
            <a:ext cx="7654800" cy="59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What are some observable features for the following creatures?</a:t>
            </a:r>
            <a:endParaRPr/>
          </a:p>
        </p:txBody>
      </p:sp>
      <p:pic>
        <p:nvPicPr>
          <p:cNvPr id="238" name="Google Shape;238;p41"/>
          <p:cNvPicPr preferRelativeResize="0"/>
          <p:nvPr/>
        </p:nvPicPr>
        <p:blipFill rotWithShape="1">
          <a:blip r:embed="rId3">
            <a:alphaModFix/>
          </a:blip>
          <a:srcRect b="19" l="0" r="0" t="19"/>
          <a:stretch/>
        </p:blipFill>
        <p:spPr>
          <a:xfrm>
            <a:off x="3636713" y="3970423"/>
            <a:ext cx="1800271" cy="1012650"/>
          </a:xfrm>
          <a:prstGeom prst="rect">
            <a:avLst/>
          </a:prstGeom>
          <a:noFill/>
          <a:ln cap="flat" cmpd="sng" w="9525">
            <a:solidFill>
              <a:schemeClr val="dk2"/>
            </a:solidFill>
            <a:prstDash val="solid"/>
            <a:round/>
            <a:headEnd len="sm" w="sm" type="none"/>
            <a:tailEnd len="sm" w="sm" type="none"/>
          </a:ln>
        </p:spPr>
      </p:pic>
      <p:pic>
        <p:nvPicPr>
          <p:cNvPr id="239" name="Google Shape;239;p41"/>
          <p:cNvPicPr preferRelativeResize="0"/>
          <p:nvPr/>
        </p:nvPicPr>
        <p:blipFill rotWithShape="1">
          <a:blip r:embed="rId4">
            <a:alphaModFix/>
          </a:blip>
          <a:srcRect b="7812" l="0" r="0" t="7820"/>
          <a:stretch/>
        </p:blipFill>
        <p:spPr>
          <a:xfrm>
            <a:off x="709450" y="3970418"/>
            <a:ext cx="1800280" cy="1012656"/>
          </a:xfrm>
          <a:prstGeom prst="rect">
            <a:avLst/>
          </a:prstGeom>
          <a:noFill/>
          <a:ln cap="flat" cmpd="sng" w="9525">
            <a:solidFill>
              <a:schemeClr val="dk2"/>
            </a:solidFill>
            <a:prstDash val="solid"/>
            <a:round/>
            <a:headEnd len="sm" w="sm" type="none"/>
            <a:tailEnd len="sm" w="sm" type="none"/>
          </a:ln>
        </p:spPr>
      </p:pic>
      <p:pic>
        <p:nvPicPr>
          <p:cNvPr id="240" name="Google Shape;240;p41"/>
          <p:cNvPicPr preferRelativeResize="0"/>
          <p:nvPr/>
        </p:nvPicPr>
        <p:blipFill rotWithShape="1">
          <a:blip r:embed="rId5">
            <a:alphaModFix/>
          </a:blip>
          <a:srcRect b="47990" l="0" r="0" t="9886"/>
          <a:stretch/>
        </p:blipFill>
        <p:spPr>
          <a:xfrm>
            <a:off x="6563975" y="2566809"/>
            <a:ext cx="1800265" cy="1012651"/>
          </a:xfrm>
          <a:prstGeom prst="rect">
            <a:avLst/>
          </a:prstGeom>
          <a:noFill/>
          <a:ln cap="flat" cmpd="sng" w="9525">
            <a:solidFill>
              <a:schemeClr val="dk2"/>
            </a:solidFill>
            <a:prstDash val="solid"/>
            <a:round/>
            <a:headEnd len="sm" w="sm" type="none"/>
            <a:tailEnd len="sm" w="sm" type="none"/>
          </a:ln>
        </p:spPr>
      </p:pic>
      <p:pic>
        <p:nvPicPr>
          <p:cNvPr id="241" name="Google Shape;241;p41"/>
          <p:cNvPicPr preferRelativeResize="0"/>
          <p:nvPr/>
        </p:nvPicPr>
        <p:blipFill rotWithShape="1">
          <a:blip r:embed="rId6">
            <a:alphaModFix/>
          </a:blip>
          <a:srcRect b="35347" l="0" r="0" t="27153"/>
          <a:stretch/>
        </p:blipFill>
        <p:spPr>
          <a:xfrm>
            <a:off x="3636713" y="2566813"/>
            <a:ext cx="1800265" cy="1012656"/>
          </a:xfrm>
          <a:prstGeom prst="rect">
            <a:avLst/>
          </a:prstGeom>
          <a:noFill/>
          <a:ln cap="flat" cmpd="sng" w="9525">
            <a:solidFill>
              <a:schemeClr val="dk2"/>
            </a:solidFill>
            <a:prstDash val="solid"/>
            <a:round/>
            <a:headEnd len="sm" w="sm" type="none"/>
            <a:tailEnd len="sm" w="sm" type="none"/>
          </a:ln>
        </p:spPr>
      </p:pic>
      <p:pic>
        <p:nvPicPr>
          <p:cNvPr id="242" name="Google Shape;242;p41"/>
          <p:cNvPicPr preferRelativeResize="0"/>
          <p:nvPr/>
        </p:nvPicPr>
        <p:blipFill rotWithShape="1">
          <a:blip r:embed="rId7">
            <a:alphaModFix/>
          </a:blip>
          <a:srcRect b="7655" l="0" r="0" t="7655"/>
          <a:stretch/>
        </p:blipFill>
        <p:spPr>
          <a:xfrm>
            <a:off x="709450" y="2566809"/>
            <a:ext cx="1800274" cy="1012656"/>
          </a:xfrm>
          <a:prstGeom prst="rect">
            <a:avLst/>
          </a:prstGeom>
          <a:noFill/>
          <a:ln cap="flat" cmpd="sng" w="9525">
            <a:solidFill>
              <a:schemeClr val="dk2"/>
            </a:solidFill>
            <a:prstDash val="solid"/>
            <a:round/>
            <a:headEnd len="sm" w="sm" type="none"/>
            <a:tailEnd len="sm" w="sm" type="none"/>
          </a:ln>
        </p:spPr>
      </p:pic>
      <p:pic>
        <p:nvPicPr>
          <p:cNvPr id="243" name="Google Shape;243;p41"/>
          <p:cNvPicPr preferRelativeResize="0"/>
          <p:nvPr/>
        </p:nvPicPr>
        <p:blipFill rotWithShape="1">
          <a:blip r:embed="rId8">
            <a:alphaModFix/>
          </a:blip>
          <a:srcRect b="7813" l="0" r="0" t="7813"/>
          <a:stretch/>
        </p:blipFill>
        <p:spPr>
          <a:xfrm>
            <a:off x="6634275" y="1163192"/>
            <a:ext cx="1800274" cy="1012652"/>
          </a:xfrm>
          <a:prstGeom prst="rect">
            <a:avLst/>
          </a:prstGeom>
          <a:noFill/>
          <a:ln cap="flat" cmpd="sng" w="9525">
            <a:solidFill>
              <a:schemeClr val="dk2"/>
            </a:solidFill>
            <a:prstDash val="solid"/>
            <a:round/>
            <a:headEnd len="sm" w="sm" type="none"/>
            <a:tailEnd len="sm" w="sm" type="none"/>
          </a:ln>
        </p:spPr>
      </p:pic>
      <p:pic>
        <p:nvPicPr>
          <p:cNvPr id="244" name="Google Shape;244;p41"/>
          <p:cNvPicPr preferRelativeResize="0"/>
          <p:nvPr/>
        </p:nvPicPr>
        <p:blipFill rotWithShape="1">
          <a:blip r:embed="rId9">
            <a:alphaModFix/>
          </a:blip>
          <a:srcRect b="7813" l="0" r="0" t="7813"/>
          <a:stretch/>
        </p:blipFill>
        <p:spPr>
          <a:xfrm>
            <a:off x="3671875" y="1163198"/>
            <a:ext cx="1800261" cy="1012648"/>
          </a:xfrm>
          <a:prstGeom prst="rect">
            <a:avLst/>
          </a:prstGeom>
          <a:noFill/>
          <a:ln cap="flat" cmpd="sng" w="9525">
            <a:solidFill>
              <a:schemeClr val="dk2"/>
            </a:solidFill>
            <a:prstDash val="solid"/>
            <a:round/>
            <a:headEnd len="sm" w="sm" type="none"/>
            <a:tailEnd len="sm" w="sm" type="none"/>
          </a:ln>
        </p:spPr>
      </p:pic>
      <p:pic>
        <p:nvPicPr>
          <p:cNvPr id="245" name="Google Shape;245;p41"/>
          <p:cNvPicPr preferRelativeResize="0"/>
          <p:nvPr/>
        </p:nvPicPr>
        <p:blipFill rotWithShape="1">
          <a:blip r:embed="rId10">
            <a:alphaModFix/>
          </a:blip>
          <a:srcRect b="7913" l="0" r="0" t="7904"/>
          <a:stretch/>
        </p:blipFill>
        <p:spPr>
          <a:xfrm>
            <a:off x="709450" y="1163199"/>
            <a:ext cx="1800275" cy="1012651"/>
          </a:xfrm>
          <a:prstGeom prst="rect">
            <a:avLst/>
          </a:prstGeom>
          <a:noFill/>
          <a:ln cap="flat" cmpd="sng" w="9525">
            <a:solidFill>
              <a:schemeClr val="dk2"/>
            </a:solidFill>
            <a:prstDash val="solid"/>
            <a:round/>
            <a:headEnd len="sm" w="sm" type="none"/>
            <a:tailEnd len="sm" w="sm" type="none"/>
          </a:ln>
        </p:spPr>
      </p:pic>
      <p:pic>
        <p:nvPicPr>
          <p:cNvPr id="246" name="Google Shape;246;p41"/>
          <p:cNvPicPr preferRelativeResize="0"/>
          <p:nvPr/>
        </p:nvPicPr>
        <p:blipFill rotWithShape="1">
          <a:blip r:embed="rId11">
            <a:alphaModFix/>
          </a:blip>
          <a:srcRect b="31373" l="0" r="0" t="31369"/>
          <a:stretch/>
        </p:blipFill>
        <p:spPr>
          <a:xfrm>
            <a:off x="6563975" y="3970425"/>
            <a:ext cx="1800308" cy="101265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2"/>
          <p:cNvSpPr txBox="1"/>
          <p:nvPr>
            <p:ph idx="1" type="body"/>
          </p:nvPr>
        </p:nvSpPr>
        <p:spPr>
          <a:xfrm>
            <a:off x="497975" y="2848200"/>
            <a:ext cx="5198100" cy="20565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highlight>
                  <a:schemeClr val="lt1"/>
                </a:highlight>
              </a:rPr>
              <a:t>We will identify the impacts of palm oil production in Sumatra &amp; Borneo.</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GB" sz="2000">
                <a:solidFill>
                  <a:schemeClr val="dk1"/>
                </a:solidFill>
                <a:highlight>
                  <a:schemeClr val="lt1"/>
                </a:highlight>
              </a:rPr>
              <a:t>We will use examples of food webs and how ecosystems are affected by palm oil production.</a:t>
            </a:r>
            <a:endParaRPr sz="1150">
              <a:solidFill>
                <a:schemeClr val="dk1"/>
              </a:solidFill>
              <a:highlight>
                <a:srgbClr val="FFFFFF"/>
              </a:highlight>
              <a:latin typeface="Arial"/>
              <a:ea typeface="Arial"/>
              <a:cs typeface="Arial"/>
              <a:sym typeface="Arial"/>
            </a:endParaRPr>
          </a:p>
        </p:txBody>
      </p:sp>
      <p:sp>
        <p:nvSpPr>
          <p:cNvPr id="252" name="Google Shape;252;p42"/>
          <p:cNvSpPr txBox="1"/>
          <p:nvPr>
            <p:ph type="title"/>
          </p:nvPr>
        </p:nvSpPr>
        <p:spPr>
          <a:xfrm>
            <a:off x="532075" y="477525"/>
            <a:ext cx="4805400" cy="18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400"/>
              <a:t>We will explain how palm oil production affects ecosystems.</a:t>
            </a:r>
            <a:endParaRPr sz="3400"/>
          </a:p>
        </p:txBody>
      </p:sp>
      <p:graphicFrame>
        <p:nvGraphicFramePr>
          <p:cNvPr id="253" name="Google Shape;253;p42"/>
          <p:cNvGraphicFramePr/>
          <p:nvPr/>
        </p:nvGraphicFramePr>
        <p:xfrm>
          <a:off x="6693450" y="4023650"/>
          <a:ext cx="3000000" cy="3000000"/>
        </p:xfrm>
        <a:graphic>
          <a:graphicData uri="http://schemas.openxmlformats.org/drawingml/2006/table">
            <a:tbl>
              <a:tblPr>
                <a:noFill/>
                <a:tableStyleId>{E65C7FD3-7B5D-4350-B157-7BE4477EE74E}</a:tableStyleId>
              </a:tblPr>
              <a:tblGrid>
                <a:gridCol w="2134475"/>
              </a:tblGrid>
              <a:tr h="121225">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DECLARE THE OBJECTIVE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F9900"/>
                    </a:solidFill>
                  </a:tcPr>
                </a:tc>
              </a:tr>
              <a:tr h="526825">
                <a:tc>
                  <a:txBody>
                    <a:bodyPr/>
                    <a:lstStyle/>
                    <a:p>
                      <a:pPr indent="0" lvl="0" marL="0" rtl="0" algn="l">
                        <a:spcBef>
                          <a:spcPts val="0"/>
                        </a:spcBef>
                        <a:spcAft>
                          <a:spcPts val="0"/>
                        </a:spcAft>
                        <a:buNone/>
                      </a:pPr>
                      <a:r>
                        <a:rPr lang="en-GB" sz="1100">
                          <a:latin typeface="Century Gothic"/>
                          <a:ea typeface="Century Gothic"/>
                          <a:cs typeface="Century Gothic"/>
                          <a:sym typeface="Century Gothic"/>
                        </a:rPr>
                        <a:t>Read the learning objective to your partner.</a:t>
                      </a:r>
                      <a:endParaRPr sz="1100">
                        <a:latin typeface="Century Gothic"/>
                        <a:ea typeface="Century Gothic"/>
                        <a:cs typeface="Century Gothic"/>
                        <a:sym typeface="Century Gothic"/>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graphicFrame>
        <p:nvGraphicFramePr>
          <p:cNvPr id="254" name="Google Shape;254;p42"/>
          <p:cNvGraphicFramePr/>
          <p:nvPr/>
        </p:nvGraphicFramePr>
        <p:xfrm>
          <a:off x="7603350" y="229425"/>
          <a:ext cx="3000000" cy="3000000"/>
        </p:xfrm>
        <a:graphic>
          <a:graphicData uri="http://schemas.openxmlformats.org/drawingml/2006/table">
            <a:tbl>
              <a:tblPr>
                <a:noFill/>
                <a:tableStyleId>{E65C7FD3-7B5D-4350-B157-7BE4477EE74E}</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TRACK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graphicFrame>
        <p:nvGraphicFramePr>
          <p:cNvPr id="255" name="Google Shape;255;p42"/>
          <p:cNvGraphicFramePr/>
          <p:nvPr/>
        </p:nvGraphicFramePr>
        <p:xfrm>
          <a:off x="7603350" y="738925"/>
          <a:ext cx="3000000" cy="3000000"/>
        </p:xfrm>
        <a:graphic>
          <a:graphicData uri="http://schemas.openxmlformats.org/drawingml/2006/table">
            <a:tbl>
              <a:tblPr>
                <a:noFill/>
                <a:tableStyleId>{E65C7FD3-7B5D-4350-B157-7BE4477EE74E}</a:tableStyleId>
              </a:tblPr>
              <a:tblGrid>
                <a:gridCol w="1224575"/>
              </a:tblGrid>
              <a:tr h="172450">
                <a:tc>
                  <a:txBody>
                    <a:bodyPr/>
                    <a:lstStyle/>
                    <a:p>
                      <a:pPr indent="0" lvl="0" marL="0" rtl="0" algn="l">
                        <a:spcBef>
                          <a:spcPts val="0"/>
                        </a:spcBef>
                        <a:spcAft>
                          <a:spcPts val="0"/>
                        </a:spcAft>
                        <a:buNone/>
                      </a:pPr>
                      <a:r>
                        <a:rPr b="1" lang="en-GB" sz="1100">
                          <a:solidFill>
                            <a:srgbClr val="FFFFFF"/>
                          </a:solidFill>
                          <a:latin typeface="Century Gothic"/>
                          <a:ea typeface="Century Gothic"/>
                          <a:cs typeface="Century Gothic"/>
                          <a:sym typeface="Century Gothic"/>
                        </a:rPr>
                        <a:t>READ</a:t>
                      </a:r>
                      <a:r>
                        <a:rPr b="1" lang="en-GB" sz="1100">
                          <a:solidFill>
                            <a:srgbClr val="FFFFFF"/>
                          </a:solidFill>
                          <a:latin typeface="Century Gothic"/>
                          <a:ea typeface="Century Gothic"/>
                          <a:cs typeface="Century Gothic"/>
                          <a:sym typeface="Century Gothic"/>
                        </a:rPr>
                        <a:t> WITH ME</a:t>
                      </a:r>
                      <a:endParaRPr b="1" sz="1100">
                        <a:solidFill>
                          <a:srgbClr val="FFFFFF"/>
                        </a:solidFill>
                        <a:latin typeface="Century Gothic"/>
                        <a:ea typeface="Century Gothic"/>
                        <a:cs typeface="Century Gothic"/>
                        <a:sym typeface="Century Gothic"/>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2119EB1C-0C60-4053-8A97-3B088A54C225}"/>
</file>

<file path=customXml/itemProps2.xml><?xml version="1.0" encoding="utf-8"?>
<ds:datastoreItem xmlns:ds="http://schemas.openxmlformats.org/officeDocument/2006/customXml" ds:itemID="{212A7C70-FAC7-485C-988D-65CFCED438F7}"/>
</file>

<file path=customXml/itemProps3.xml><?xml version="1.0" encoding="utf-8"?>
<ds:datastoreItem xmlns:ds="http://schemas.openxmlformats.org/officeDocument/2006/customXml" ds:itemID="{F6CDB524-87F9-46DC-BB68-802E3DE31F6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42600.0000000000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